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Lst>
  <p:sldSz cy="5143500" cx="9144000"/>
  <p:notesSz cx="6858000" cy="9144000"/>
  <p:embeddedFontLst>
    <p:embeddedFont>
      <p:font typeface="PT Sans Narrow"/>
      <p:regular r:id="rId33"/>
      <p:bold r:id="rId34"/>
    </p:embeddedFont>
    <p:embeddedFont>
      <p:font typeface="Open Sans"/>
      <p:regular r:id="rId35"/>
      <p:bold r:id="rId36"/>
      <p:italic r:id="rId37"/>
      <p:boldItalic r:id="rId3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font" Target="fonts/PTSansNarrow-regular.fntdata"/><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font" Target="fonts/OpenSans-regular.fntdata"/><Relationship Id="rId12" Type="http://schemas.openxmlformats.org/officeDocument/2006/relationships/slide" Target="slides/slide7.xml"/><Relationship Id="rId34" Type="http://schemas.openxmlformats.org/officeDocument/2006/relationships/font" Target="fonts/PTSansNarrow-bold.fntdata"/><Relationship Id="rId15" Type="http://schemas.openxmlformats.org/officeDocument/2006/relationships/slide" Target="slides/slide10.xml"/><Relationship Id="rId37" Type="http://schemas.openxmlformats.org/officeDocument/2006/relationships/font" Target="fonts/OpenSans-italic.fntdata"/><Relationship Id="rId14" Type="http://schemas.openxmlformats.org/officeDocument/2006/relationships/slide" Target="slides/slide9.xml"/><Relationship Id="rId36" Type="http://schemas.openxmlformats.org/officeDocument/2006/relationships/font" Target="fonts/OpenSans-bold.fntdata"/><Relationship Id="rId17" Type="http://schemas.openxmlformats.org/officeDocument/2006/relationships/slide" Target="slides/slide12.xml"/><Relationship Id="rId16" Type="http://schemas.openxmlformats.org/officeDocument/2006/relationships/slide" Target="slides/slide11.xml"/><Relationship Id="rId38" Type="http://schemas.openxmlformats.org/officeDocument/2006/relationships/font" Target="fonts/OpenSans-bold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wikipedia.org/wiki/Personalized_search" TargetMode="Externa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Good Afternoon everyone I am Shivangi Bithel, today I am going to present a paper Algorithmic effects on the diversity of consumption on Spotify</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d2aff90848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d2aff90848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rgbClr val="333333"/>
                </a:solidFill>
                <a:highlight>
                  <a:srgbClr val="FFFFFF"/>
                </a:highlight>
                <a:latin typeface="Georgia"/>
                <a:ea typeface="Georgia"/>
                <a:cs typeface="Georgia"/>
                <a:sym typeface="Georgia"/>
              </a:rPr>
              <a:t>To answer, How the listening diversity vary with demographic attributes, the author connected the organic and programmed GS-scores with self-reported age and gender.</a:t>
            </a:r>
            <a:endParaRPr sz="1300">
              <a:solidFill>
                <a:srgbClr val="333333"/>
              </a:solidFill>
              <a:highlight>
                <a:srgbClr val="FFFFFF"/>
              </a:highlight>
              <a:latin typeface="Georgia"/>
              <a:ea typeface="Georgia"/>
              <a:cs typeface="Georgia"/>
              <a:sym typeface="Georgia"/>
            </a:endParaRPr>
          </a:p>
          <a:p>
            <a:pPr indent="0" lvl="0" marL="0" rtl="0" algn="l">
              <a:spcBef>
                <a:spcPts val="0"/>
              </a:spcBef>
              <a:spcAft>
                <a:spcPts val="0"/>
              </a:spcAft>
              <a:buNone/>
            </a:pPr>
            <a:r>
              <a:rPr lang="en" sz="1300">
                <a:solidFill>
                  <a:srgbClr val="333333"/>
                </a:solidFill>
                <a:highlight>
                  <a:srgbClr val="FFFFFF"/>
                </a:highlight>
                <a:latin typeface="Georgia"/>
                <a:ea typeface="Georgia"/>
                <a:cs typeface="Georgia"/>
                <a:sym typeface="Georgia"/>
              </a:rPr>
              <a:t>Figure a shows the visualization between </a:t>
            </a:r>
            <a:r>
              <a:rPr lang="en" sz="1300">
                <a:solidFill>
                  <a:srgbClr val="333333"/>
                </a:solidFill>
                <a:highlight>
                  <a:srgbClr val="FFFFFF"/>
                </a:highlight>
                <a:latin typeface="Georgia"/>
                <a:ea typeface="Georgia"/>
                <a:cs typeface="Georgia"/>
                <a:sym typeface="Georgia"/>
              </a:rPr>
              <a:t>users</a:t>
            </a:r>
            <a:r>
              <a:rPr lang="en" sz="1300">
                <a:solidFill>
                  <a:srgbClr val="333333"/>
                </a:solidFill>
                <a:highlight>
                  <a:srgbClr val="FFFFFF"/>
                </a:highlight>
                <a:latin typeface="Georgia"/>
                <a:ea typeface="Georgia"/>
                <a:cs typeface="Georgia"/>
                <a:sym typeface="Georgia"/>
              </a:rPr>
              <a:t> having age 18-24 as young and represented here with blue colour and 45+ as older users represented here with red colour. The pattern is very apparent i.e. as age increases, organic diversity goes down and programmed diversity goes up. We are taking log odds ratio here for comparison, which is making this effect very practically significant, with log odds ratios ranging up to 2 (corresponding to one probability being 7 times higher than the other).</a:t>
            </a:r>
            <a:endParaRPr sz="1300">
              <a:solidFill>
                <a:srgbClr val="333333"/>
              </a:solidFill>
              <a:highlight>
                <a:srgbClr val="FFFFFF"/>
              </a:highlight>
              <a:latin typeface="Georgia"/>
              <a:ea typeface="Georgia"/>
              <a:cs typeface="Georgia"/>
              <a:sym typeface="Georgia"/>
            </a:endParaRPr>
          </a:p>
          <a:p>
            <a:pPr indent="0" lvl="0" marL="0" rtl="0" algn="l">
              <a:spcBef>
                <a:spcPts val="0"/>
              </a:spcBef>
              <a:spcAft>
                <a:spcPts val="0"/>
              </a:spcAft>
              <a:buNone/>
            </a:pPr>
            <a:r>
              <a:rPr lang="en" sz="1300">
                <a:solidFill>
                  <a:srgbClr val="333333"/>
                </a:solidFill>
                <a:highlight>
                  <a:srgbClr val="FFFFFF"/>
                </a:highlight>
                <a:latin typeface="Georgia"/>
                <a:ea typeface="Georgia"/>
                <a:cs typeface="Georgia"/>
                <a:sym typeface="Georgia"/>
              </a:rPr>
              <a:t>Figure b is computed using the log odds ratio of the probabilities that male users and female users have organic GS-score </a:t>
            </a:r>
            <a:r>
              <a:rPr i="1" lang="en" sz="1300">
                <a:solidFill>
                  <a:srgbClr val="333333"/>
                </a:solidFill>
                <a:highlight>
                  <a:srgbClr val="FFFFFF"/>
                </a:highlight>
                <a:latin typeface="Georgia"/>
                <a:ea typeface="Georgia"/>
                <a:cs typeface="Georgia"/>
                <a:sym typeface="Georgia"/>
              </a:rPr>
              <a:t>x</a:t>
            </a:r>
            <a:r>
              <a:rPr lang="en" sz="1300">
                <a:solidFill>
                  <a:srgbClr val="333333"/>
                </a:solidFill>
                <a:highlight>
                  <a:srgbClr val="FFFFFF"/>
                </a:highlight>
                <a:latin typeface="Georgia"/>
                <a:ea typeface="Georgia"/>
                <a:cs typeface="Georgia"/>
                <a:sym typeface="Georgia"/>
              </a:rPr>
              <a:t> and programmed GS-score </a:t>
            </a:r>
            <a:r>
              <a:rPr i="1" lang="en" sz="1300">
                <a:solidFill>
                  <a:srgbClr val="333333"/>
                </a:solidFill>
                <a:highlight>
                  <a:srgbClr val="FFFFFF"/>
                </a:highlight>
                <a:latin typeface="Georgia"/>
                <a:ea typeface="Georgia"/>
                <a:cs typeface="Georgia"/>
                <a:sym typeface="Georgia"/>
              </a:rPr>
              <a:t>y</a:t>
            </a:r>
            <a:r>
              <a:rPr lang="en" sz="1300">
                <a:solidFill>
                  <a:srgbClr val="333333"/>
                </a:solidFill>
                <a:highlight>
                  <a:srgbClr val="FFFFFF"/>
                </a:highlight>
                <a:latin typeface="Georgia"/>
                <a:ea typeface="Georgia"/>
                <a:cs typeface="Georgia"/>
                <a:sym typeface="Georgia"/>
              </a:rPr>
              <a:t>. We can see that there are no practically significant differences between the diversity of male and female users.</a:t>
            </a:r>
            <a:endParaRPr sz="1300">
              <a:solidFill>
                <a:srgbClr val="333333"/>
              </a:solidFill>
              <a:highlight>
                <a:srgbClr val="FFFFFF"/>
              </a:highlight>
              <a:latin typeface="Georgia"/>
              <a:ea typeface="Georgia"/>
              <a:cs typeface="Georgia"/>
              <a:sym typeface="Georgia"/>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d2aff90848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d2aff90848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 answer the question, </a:t>
            </a:r>
            <a:r>
              <a:rPr lang="en" sz="1450">
                <a:solidFill>
                  <a:srgbClr val="333333"/>
                </a:solidFill>
                <a:highlight>
                  <a:srgbClr val="FFFFFF"/>
                </a:highlight>
                <a:latin typeface="Georgia"/>
                <a:ea typeface="Georgia"/>
                <a:cs typeface="Georgia"/>
                <a:sym typeface="Georgia"/>
              </a:rPr>
              <a:t>do more diverse or less diverse listeners tend to stay on the platform for longer?, Author plotted a graph between GS score of a premium user vs </a:t>
            </a:r>
            <a:r>
              <a:rPr lang="en" sz="1450">
                <a:solidFill>
                  <a:srgbClr val="333333"/>
                </a:solidFill>
                <a:highlight>
                  <a:srgbClr val="FFFFFF"/>
                </a:highlight>
                <a:latin typeface="Georgia"/>
                <a:ea typeface="Georgia"/>
                <a:cs typeface="Georgia"/>
                <a:sym typeface="Georgia"/>
              </a:rPr>
              <a:t>their</a:t>
            </a:r>
            <a:r>
              <a:rPr lang="en" sz="1450">
                <a:solidFill>
                  <a:srgbClr val="333333"/>
                </a:solidFill>
                <a:highlight>
                  <a:srgbClr val="FFFFFF"/>
                </a:highlight>
                <a:latin typeface="Georgia"/>
                <a:ea typeface="Georgia"/>
                <a:cs typeface="Georgia"/>
                <a:sym typeface="Georgia"/>
              </a:rPr>
              <a:t> probability of staying an active premium user 1 year later as well. They used the global baseline average churn rate and reported all figures relative to this average . From the figure, we can see that at every activity level, generalist users are much more likely to remain on Spotify than specialist users. </a:t>
            </a:r>
            <a:endParaRPr sz="1450">
              <a:solidFill>
                <a:srgbClr val="333333"/>
              </a:solidFill>
              <a:highlight>
                <a:srgbClr val="FFFFFF"/>
              </a:highlight>
              <a:latin typeface="Georgia"/>
              <a:ea typeface="Georgia"/>
              <a:cs typeface="Georgia"/>
              <a:sym typeface="Georgia"/>
            </a:endParaRPr>
          </a:p>
          <a:p>
            <a:pPr indent="0" lvl="0" marL="0" rtl="0" algn="l">
              <a:spcBef>
                <a:spcPts val="0"/>
              </a:spcBef>
              <a:spcAft>
                <a:spcPts val="0"/>
              </a:spcAft>
              <a:buNone/>
            </a:pPr>
            <a:r>
              <a:rPr lang="en" sz="1450">
                <a:solidFill>
                  <a:srgbClr val="333333"/>
                </a:solidFill>
                <a:highlight>
                  <a:srgbClr val="FFFFFF"/>
                </a:highlight>
                <a:latin typeface="Georgia"/>
                <a:ea typeface="Georgia"/>
                <a:cs typeface="Georgia"/>
                <a:sym typeface="Georgia"/>
              </a:rPr>
              <a:t>We can also see that at the higher activity levels, changes in the GS-score are much more associated with changes in user retention than changes in activity are, the high-activity curves start to overlap each other.</a:t>
            </a:r>
            <a:endParaRPr sz="1450">
              <a:solidFill>
                <a:srgbClr val="333333"/>
              </a:solidFill>
              <a:highlight>
                <a:srgbClr val="FFFFFF"/>
              </a:highlight>
              <a:latin typeface="Georgia"/>
              <a:ea typeface="Georgia"/>
              <a:cs typeface="Georgia"/>
              <a:sym typeface="Georgia"/>
            </a:endParaRPr>
          </a:p>
          <a:p>
            <a:pPr indent="0" lvl="0" marL="0" rtl="0" algn="l">
              <a:spcBef>
                <a:spcPts val="0"/>
              </a:spcBef>
              <a:spcAft>
                <a:spcPts val="0"/>
              </a:spcAft>
              <a:buNone/>
            </a:pPr>
            <a:r>
              <a:t/>
            </a:r>
            <a:endParaRPr sz="1450">
              <a:solidFill>
                <a:srgbClr val="333333"/>
              </a:solidFill>
              <a:highlight>
                <a:srgbClr val="FFFFFF"/>
              </a:highlight>
              <a:latin typeface="Georgia"/>
              <a:ea typeface="Georgia"/>
              <a:cs typeface="Georgia"/>
              <a:sym typeface="Georgia"/>
            </a:endParaRPr>
          </a:p>
          <a:p>
            <a:pPr indent="0" lvl="0" marL="0" rtl="0" algn="l">
              <a:spcBef>
                <a:spcPts val="0"/>
              </a:spcBef>
              <a:spcAft>
                <a:spcPts val="0"/>
              </a:spcAft>
              <a:buNone/>
            </a:pPr>
            <a:r>
              <a:rPr lang="en" sz="1450">
                <a:solidFill>
                  <a:srgbClr val="333333"/>
                </a:solidFill>
                <a:highlight>
                  <a:srgbClr val="FFFFFF"/>
                </a:highlight>
                <a:latin typeface="Georgia"/>
                <a:ea typeface="Georgia"/>
                <a:cs typeface="Georgia"/>
                <a:sym typeface="Georgia"/>
              </a:rPr>
              <a:t>-------------------- </a:t>
            </a:r>
            <a:r>
              <a:rPr lang="en" sz="1600">
                <a:solidFill>
                  <a:srgbClr val="292929"/>
                </a:solidFill>
                <a:highlight>
                  <a:srgbClr val="FFFFFF"/>
                </a:highlight>
                <a:latin typeface="Georgia"/>
                <a:ea typeface="Georgia"/>
                <a:cs typeface="Georgia"/>
                <a:sym typeface="Georgia"/>
              </a:rPr>
              <a:t>intuitively</a:t>
            </a:r>
            <a:r>
              <a:rPr lang="en" sz="1600">
                <a:solidFill>
                  <a:srgbClr val="292929"/>
                </a:solidFill>
                <a:highlight>
                  <a:srgbClr val="FFFFFF"/>
                </a:highlight>
                <a:latin typeface="Georgia"/>
                <a:ea typeface="Georgia"/>
                <a:cs typeface="Georgia"/>
                <a:sym typeface="Georgia"/>
              </a:rPr>
              <a:t>, if a user listens to very similar songs, the GS score will tend towards 1, since choices are closer to the weighted center. Conversely, if a user is more of a generalist, then the score will tend towards -1, by the property of cosine similarity. Specialist → 1 Generalist → -1 </a:t>
            </a:r>
            <a:endParaRPr sz="1600">
              <a:solidFill>
                <a:srgbClr val="292929"/>
              </a:solidFill>
              <a:highlight>
                <a:srgbClr val="FFFFFF"/>
              </a:highlight>
              <a:latin typeface="Georgia"/>
              <a:ea typeface="Georgia"/>
              <a:cs typeface="Georgia"/>
              <a:sym typeface="Georgia"/>
            </a:endParaRPr>
          </a:p>
          <a:p>
            <a:pPr indent="0" lvl="0" marL="0" rtl="0" algn="l">
              <a:spcBef>
                <a:spcPts val="0"/>
              </a:spcBef>
              <a:spcAft>
                <a:spcPts val="0"/>
              </a:spcAft>
              <a:buNone/>
            </a:pPr>
            <a:r>
              <a:t/>
            </a:r>
            <a:endParaRPr sz="1600">
              <a:solidFill>
                <a:srgbClr val="292929"/>
              </a:solidFill>
              <a:highlight>
                <a:srgbClr val="FFFFFF"/>
              </a:highlight>
              <a:latin typeface="Georgia"/>
              <a:ea typeface="Georgia"/>
              <a:cs typeface="Georgia"/>
              <a:sym typeface="Georgia"/>
            </a:endParaRPr>
          </a:p>
          <a:p>
            <a:pPr indent="0" lvl="0" marL="0" rtl="0" algn="l">
              <a:spcBef>
                <a:spcPts val="0"/>
              </a:spcBef>
              <a:spcAft>
                <a:spcPts val="0"/>
              </a:spcAft>
              <a:buNone/>
            </a:pPr>
            <a:r>
              <a:rPr lang="en" sz="1600">
                <a:solidFill>
                  <a:srgbClr val="292929"/>
                </a:solidFill>
                <a:highlight>
                  <a:srgbClr val="FFFFFF"/>
                </a:highlight>
                <a:latin typeface="Georgia"/>
                <a:ea typeface="Georgia"/>
                <a:cs typeface="Georgia"/>
                <a:sym typeface="Georgia"/>
              </a:rPr>
              <a:t>------------ fraction of user churned ⇒ fraction of user moved out of subscribing to </a:t>
            </a:r>
            <a:r>
              <a:rPr lang="en" sz="1600">
                <a:solidFill>
                  <a:srgbClr val="292929"/>
                </a:solidFill>
                <a:highlight>
                  <a:srgbClr val="FFFFFF"/>
                </a:highlight>
                <a:latin typeface="Georgia"/>
                <a:ea typeface="Georgia"/>
                <a:cs typeface="Georgia"/>
                <a:sym typeface="Georgia"/>
              </a:rPr>
              <a:t>premium</a:t>
            </a:r>
            <a:r>
              <a:rPr lang="en" sz="1600">
                <a:solidFill>
                  <a:srgbClr val="292929"/>
                </a:solidFill>
                <a:highlight>
                  <a:srgbClr val="FFFFFF"/>
                </a:highlight>
                <a:latin typeface="Georgia"/>
                <a:ea typeface="Georgia"/>
                <a:cs typeface="Georgia"/>
                <a:sym typeface="Georgia"/>
              </a:rPr>
              <a:t> accounts. </a:t>
            </a:r>
            <a:endParaRPr sz="1600">
              <a:solidFill>
                <a:srgbClr val="292929"/>
              </a:solidFill>
              <a:highlight>
                <a:srgbClr val="FFFFFF"/>
              </a:highlight>
              <a:latin typeface="Georgia"/>
              <a:ea typeface="Georgia"/>
              <a:cs typeface="Georgia"/>
              <a:sym typeface="Georgia"/>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d2aff90848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d2aff90848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To answer this question, </a:t>
            </a:r>
            <a:r>
              <a:rPr b="1" lang="en" sz="1300">
                <a:highlight>
                  <a:schemeClr val="lt1"/>
                </a:highlight>
                <a:latin typeface="PT Sans Narrow"/>
                <a:ea typeface="PT Sans Narrow"/>
                <a:cs typeface="PT Sans Narrow"/>
                <a:sym typeface="PT Sans Narrow"/>
              </a:rPr>
              <a:t>Are generalists or specialists more likely to become premium members?</a:t>
            </a:r>
            <a:r>
              <a:rPr lang="en" sz="1300"/>
              <a:t> authors collected the data of the GS-scores of spotify users which were using the app for free in july 2018 on all </a:t>
            </a:r>
            <a:r>
              <a:rPr lang="en" sz="1300"/>
              <a:t>activity</a:t>
            </a:r>
            <a:r>
              <a:rPr lang="en" sz="1300"/>
              <a:t> levels </a:t>
            </a:r>
            <a:r>
              <a:rPr lang="en" sz="1300">
                <a:highlight>
                  <a:srgbClr val="FFFFFF"/>
                </a:highlight>
                <a:latin typeface="Georgia"/>
                <a:ea typeface="Georgia"/>
                <a:cs typeface="Georgia"/>
                <a:sym typeface="Georgia"/>
              </a:rPr>
              <a:t>then measure how often these free users convert to premium as a function of their musical diversity. As can be seen in Figure, Spotify users on the free product are far more likely to convert to premium if they are generalists than if they are specialists.</a:t>
            </a:r>
            <a:endParaRPr sz="1300">
              <a:highlight>
                <a:srgbClr val="FFFFFF"/>
              </a:highlight>
              <a:latin typeface="Georgia"/>
              <a:ea typeface="Georgia"/>
              <a:cs typeface="Georgia"/>
              <a:sym typeface="Georgia"/>
            </a:endParaRPr>
          </a:p>
          <a:p>
            <a:pPr indent="0" lvl="0" marL="0" rtl="0" algn="l">
              <a:spcBef>
                <a:spcPts val="0"/>
              </a:spcBef>
              <a:spcAft>
                <a:spcPts val="0"/>
              </a:spcAft>
              <a:buNone/>
            </a:pPr>
            <a:r>
              <a:rPr lang="en" sz="1300">
                <a:highlight>
                  <a:srgbClr val="FFFFFF"/>
                </a:highlight>
                <a:latin typeface="Georgia"/>
                <a:ea typeface="Georgia"/>
                <a:cs typeface="Georgia"/>
                <a:sym typeface="Georgia"/>
              </a:rPr>
              <a:t>low-activity users are on the whole less likely to convert into paid subscribers.</a:t>
            </a:r>
            <a:endParaRPr sz="1300">
              <a:highlight>
                <a:srgbClr val="FFFFFF"/>
              </a:highlight>
              <a:latin typeface="Georgia"/>
              <a:ea typeface="Georgia"/>
              <a:cs typeface="Georgia"/>
              <a:sym typeface="Georgia"/>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ce0243d068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ce0243d068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rgbClr val="695D46"/>
              </a:buClr>
              <a:buSzPts val="1400"/>
              <a:buFont typeface="Open Sans"/>
              <a:buChar char="●"/>
            </a:pPr>
            <a:r>
              <a:rPr lang="en" sz="1400">
                <a:solidFill>
                  <a:srgbClr val="695D46"/>
                </a:solidFill>
                <a:latin typeface="Open Sans"/>
                <a:ea typeface="Open Sans"/>
                <a:cs typeface="Open Sans"/>
                <a:sym typeface="Open Sans"/>
              </a:rPr>
              <a:t>Conversion and retention are associated with greater content diversity.</a:t>
            </a:r>
            <a:endParaRPr sz="1400">
              <a:solidFill>
                <a:srgbClr val="695D46"/>
              </a:solidFill>
              <a:latin typeface="Open Sans"/>
              <a:ea typeface="Open Sans"/>
              <a:cs typeface="Open Sans"/>
              <a:sym typeface="Open Sans"/>
            </a:endParaRPr>
          </a:p>
          <a:p>
            <a:pPr indent="-317500" lvl="0" marL="457200" rtl="0" algn="l">
              <a:lnSpc>
                <a:spcPct val="115000"/>
              </a:lnSpc>
              <a:spcBef>
                <a:spcPts val="0"/>
              </a:spcBef>
              <a:spcAft>
                <a:spcPts val="0"/>
              </a:spcAft>
              <a:buClr>
                <a:srgbClr val="695D46"/>
              </a:buClr>
              <a:buSzPts val="1400"/>
              <a:buFont typeface="Open Sans"/>
              <a:buChar char="●"/>
            </a:pPr>
            <a:r>
              <a:rPr lang="en" sz="1400">
                <a:solidFill>
                  <a:srgbClr val="695D46"/>
                </a:solidFill>
                <a:latin typeface="Open Sans"/>
                <a:ea typeface="Open Sans"/>
                <a:cs typeface="Open Sans"/>
                <a:sym typeface="Open Sans"/>
              </a:rPr>
              <a:t>Recommendation Algorithms of spotify, though derives a significant amount of engagement, are associated with lower content diversity. </a:t>
            </a:r>
            <a:endParaRPr sz="1400">
              <a:solidFill>
                <a:srgbClr val="695D46"/>
              </a:solidFill>
              <a:latin typeface="Open Sans"/>
              <a:ea typeface="Open Sans"/>
              <a:cs typeface="Open Sans"/>
              <a:sym typeface="Open Sans"/>
            </a:endParaRPr>
          </a:p>
          <a:p>
            <a:pPr indent="-317500" lvl="0" marL="457200" rtl="0" algn="l">
              <a:lnSpc>
                <a:spcPct val="115000"/>
              </a:lnSpc>
              <a:spcBef>
                <a:spcPts val="0"/>
              </a:spcBef>
              <a:spcAft>
                <a:spcPts val="0"/>
              </a:spcAft>
              <a:buClr>
                <a:srgbClr val="695D46"/>
              </a:buClr>
              <a:buSzPts val="1400"/>
              <a:buFont typeface="Open Sans"/>
              <a:buChar char="●"/>
            </a:pPr>
            <a:r>
              <a:rPr lang="en" sz="1400">
                <a:solidFill>
                  <a:srgbClr val="695D46"/>
                </a:solidFill>
                <a:latin typeface="Open Sans"/>
                <a:ea typeface="Open Sans"/>
                <a:cs typeface="Open Sans"/>
                <a:sym typeface="Open Sans"/>
              </a:rPr>
              <a:t>Recommendation Algorithm can be effective in short-term while they are counterproductive in long-term. </a:t>
            </a:r>
            <a:endParaRPr sz="1400"/>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cde4a40ed4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cde4a40ed4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 </a:t>
            </a:r>
            <a:r>
              <a:rPr lang="en"/>
              <a:t>prove</a:t>
            </a:r>
            <a:r>
              <a:rPr lang="en"/>
              <a:t> the derived conclusion, I did a small experiment, by creating a poll on LinkedIn to know how my connections feel about their spotify recommendations. I found that 39% people feel that their spotify recommendations are narrow and they get very related content while only 3% people think that they have very diverse content on their app. Majority think that it is somewhere in the middle of narrow and diverse.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ce0243d068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ce0243d068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 measure the stability of user’s musical diversity over time, Author introduces this new activity adjusted GS score to avoid activity bias over </a:t>
            </a:r>
            <a:r>
              <a:rPr lang="en"/>
              <a:t>time</a:t>
            </a:r>
            <a:r>
              <a:rPr lang="en"/>
              <a:t>. It is the percentile rank of GS score relative to all users in the same activity bucket at time T.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d2aff90848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d2aff90848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For this experiment, author considered premium users who streamed at least 1 track per month over the time period of an year. The adjusted GS score is plotted in this graph for each user in july 2018 and july 2019 and the observation is that most of the probability mass is concentrated on the diagonal, meaning that GS score remains stable after one year. Second observation is that extreme generalist and extreme </a:t>
            </a:r>
            <a:r>
              <a:rPr lang="en" sz="1300"/>
              <a:t>specialist</a:t>
            </a:r>
            <a:r>
              <a:rPr lang="en" sz="1300"/>
              <a:t> are disproportiona</a:t>
            </a:r>
            <a:r>
              <a:rPr lang="en" sz="1300"/>
              <a:t>tely likely to have same musical diversity behaviour from one year to next year as we can see the concentration of mass in </a:t>
            </a:r>
            <a:r>
              <a:rPr lang="en" sz="1300"/>
              <a:t>corners</a:t>
            </a:r>
            <a:r>
              <a:rPr lang="en" sz="1300"/>
              <a:t>.  </a:t>
            </a:r>
            <a:endParaRPr sz="1300"/>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d2aff90848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d2aff90848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The previous graph plotted the time of two </a:t>
            </a:r>
            <a:r>
              <a:rPr lang="en" sz="1300"/>
              <a:t>months</a:t>
            </a:r>
            <a:r>
              <a:rPr lang="en" sz="1300"/>
              <a:t> at a separation of one year. But in this graph, we can see the variation over a continuous period of each month. Here author plotted the correlation coefficient between the GS score of july 2018 and each of 12 subsequent months, which is unstable initially in two three months but then </a:t>
            </a:r>
            <a:r>
              <a:rPr lang="en" sz="1300"/>
              <a:t>stabilizes</a:t>
            </a:r>
            <a:r>
              <a:rPr lang="en" sz="1300"/>
              <a:t> to a particular level. Thus Musical diversity is stable over long periods of time. </a:t>
            </a:r>
            <a:endParaRPr sz="1300"/>
          </a:p>
          <a:p>
            <a:pPr indent="0" lvl="0" marL="0" rtl="0" algn="l">
              <a:spcBef>
                <a:spcPts val="0"/>
              </a:spcBef>
              <a:spcAft>
                <a:spcPts val="0"/>
              </a:spcAft>
              <a:buNone/>
            </a:pPr>
            <a:r>
              <a:rPr lang="en" sz="1300"/>
              <a:t>This also </a:t>
            </a:r>
            <a:r>
              <a:rPr lang="en" sz="1300"/>
              <a:t>states</a:t>
            </a:r>
            <a:r>
              <a:rPr lang="en" sz="1300"/>
              <a:t> that users </a:t>
            </a:r>
            <a:r>
              <a:rPr lang="en" sz="1300"/>
              <a:t>initial</a:t>
            </a:r>
            <a:r>
              <a:rPr lang="en" sz="1300"/>
              <a:t> experience on spotify is important and user should get a diversity which remains stable over time. </a:t>
            </a:r>
            <a:endParaRPr sz="1300"/>
          </a:p>
          <a:p>
            <a:pPr indent="0" lvl="0" marL="0" rtl="0" algn="l">
              <a:spcBef>
                <a:spcPts val="0"/>
              </a:spcBef>
              <a:spcAft>
                <a:spcPts val="0"/>
              </a:spcAft>
              <a:buNone/>
            </a:pPr>
            <a:r>
              <a:t/>
            </a:r>
            <a:endParaRPr sz="1300"/>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d2aff90848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d2aff90848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Some users change </a:t>
            </a:r>
            <a:r>
              <a:rPr lang="en" sz="1200"/>
              <a:t>their</a:t>
            </a:r>
            <a:r>
              <a:rPr lang="en" sz="1200"/>
              <a:t> diversity from specialist to generalist and vise versa, thus to know how that happened, author </a:t>
            </a:r>
            <a:r>
              <a:rPr lang="en" sz="1200"/>
              <a:t>partitioned</a:t>
            </a:r>
            <a:r>
              <a:rPr lang="en" sz="1200"/>
              <a:t> the users into two different set</a:t>
            </a:r>
            <a:endParaRPr sz="1200"/>
          </a:p>
          <a:p>
            <a:pPr indent="-304800" lvl="0" marL="457200" rtl="0" algn="l">
              <a:spcBef>
                <a:spcPts val="0"/>
              </a:spcBef>
              <a:spcAft>
                <a:spcPts val="0"/>
              </a:spcAft>
              <a:buSzPts val="1200"/>
              <a:buAutoNum type="arabicPeriod"/>
            </a:pPr>
            <a:r>
              <a:rPr lang="en" sz="1200"/>
              <a:t>First are those whose GS score has </a:t>
            </a:r>
            <a:r>
              <a:rPr lang="en" sz="1200"/>
              <a:t>increased from july 2018 to july 2019 </a:t>
            </a:r>
            <a:endParaRPr sz="1200"/>
          </a:p>
          <a:p>
            <a:pPr indent="-304800" lvl="0" marL="457200" rtl="0" algn="l">
              <a:spcBef>
                <a:spcPts val="0"/>
              </a:spcBef>
              <a:spcAft>
                <a:spcPts val="0"/>
              </a:spcAft>
              <a:buSzPts val="1200"/>
              <a:buAutoNum type="arabicPeriod"/>
            </a:pPr>
            <a:r>
              <a:rPr lang="en" sz="1200"/>
              <a:t>Second are those whose GS score has decreased in that time period. </a:t>
            </a:r>
            <a:endParaRPr sz="1200"/>
          </a:p>
          <a:p>
            <a:pPr indent="0" lvl="0" marL="0" rtl="0" algn="l">
              <a:spcBef>
                <a:spcPts val="0"/>
              </a:spcBef>
              <a:spcAft>
                <a:spcPts val="0"/>
              </a:spcAft>
              <a:buNone/>
            </a:pPr>
            <a:r>
              <a:rPr lang="en" sz="1200"/>
              <a:t>This figure shows the log odds ratios of streams from users whose GS score has increased &amp; decreased respectively against different play context like catalog, user collection, user playlist which are organic and radio, editorial, charts which are programmed. </a:t>
            </a:r>
            <a:endParaRPr sz="1200"/>
          </a:p>
          <a:p>
            <a:pPr indent="0" lvl="0" marL="0" rtl="0" algn="l">
              <a:spcBef>
                <a:spcPts val="0"/>
              </a:spcBef>
              <a:spcAft>
                <a:spcPts val="0"/>
              </a:spcAft>
              <a:buNone/>
            </a:pPr>
            <a:r>
              <a:rPr lang="en" sz="1200">
                <a:solidFill>
                  <a:srgbClr val="333333"/>
                </a:solidFill>
                <a:highlight>
                  <a:srgbClr val="FFFFFF"/>
                </a:highlight>
                <a:latin typeface="Georgia"/>
                <a:ea typeface="Georgia"/>
                <a:cs typeface="Georgia"/>
                <a:sym typeface="Georgia"/>
              </a:rPr>
              <a:t>We observe that users who become more diverse do so by curating and listening to their own library playlists, while decreasing their relative consumption of algorithmically-driven content. Programmed streaming, shown in orange, universally goes down, while organic streaming, shown in blue, almost universally goes up.</a:t>
            </a:r>
            <a:endParaRPr sz="1200"/>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ce0243d068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ce0243d068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rgbClr val="695D46"/>
              </a:buClr>
              <a:buSzPts val="1400"/>
              <a:buFont typeface="Arial"/>
              <a:buChar char="●"/>
            </a:pPr>
            <a:r>
              <a:rPr lang="en" sz="1400">
                <a:solidFill>
                  <a:srgbClr val="695D46"/>
                </a:solidFill>
                <a:highlight>
                  <a:schemeClr val="lt1"/>
                </a:highlight>
              </a:rPr>
              <a:t>the GS-score is quite stable over time, clarifying that it captures an inherent behavioral characteristic of users. </a:t>
            </a:r>
            <a:endParaRPr sz="1400">
              <a:solidFill>
                <a:srgbClr val="695D46"/>
              </a:solidFill>
              <a:highlight>
                <a:schemeClr val="lt1"/>
              </a:highlight>
            </a:endParaRPr>
          </a:p>
          <a:p>
            <a:pPr indent="-317500" lvl="0" marL="457200" rtl="0" algn="l">
              <a:lnSpc>
                <a:spcPct val="115000"/>
              </a:lnSpc>
              <a:spcBef>
                <a:spcPts val="0"/>
              </a:spcBef>
              <a:spcAft>
                <a:spcPts val="0"/>
              </a:spcAft>
              <a:buClr>
                <a:srgbClr val="695D46"/>
              </a:buClr>
              <a:buSzPts val="1400"/>
              <a:buFont typeface="Arial"/>
              <a:buChar char="●"/>
            </a:pPr>
            <a:r>
              <a:rPr lang="en" sz="1400">
                <a:solidFill>
                  <a:srgbClr val="695D46"/>
                </a:solidFill>
                <a:highlight>
                  <a:schemeClr val="lt1"/>
                </a:highlight>
              </a:rPr>
              <a:t>On explicitly analyzing users who increased their diversity over time, author found that these changes are accompanied by increases in their organic streaming and decreases in their algorithmically-influenced consumption</a:t>
            </a:r>
            <a:endParaRPr sz="1400"/>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cde4a40ed4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cde4a40ed4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a little introduction about spotify, It is a popular online music, podcast and video streaming service that gives access to millions of songs and other content from creators all over the world. It was recently launched in India and thus have limited service as compared to what it provides to its users in America. It provides some free services like personalized recommendations and building playlists. With the premium account, we can have better music quality and download songs for offline listening without ad breaks. In these pictures, you can observe different labels like “Based on your recent listening”, “Recommended for today”, “your time capsule: your personalized playlist”, “Recommended radio” and “Made for shivangi”. With these different labels, spotify shows the recommended playlists to its user on homepage.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d2aff90848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d2aff90848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ce0243d068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ce0243d068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another experiment, author considered 7 </a:t>
            </a:r>
            <a:r>
              <a:rPr lang="en"/>
              <a:t>popular</a:t>
            </a:r>
            <a:r>
              <a:rPr lang="en"/>
              <a:t> algorithmic playlists. For different users in A/B test, ranking algorithms were randomly </a:t>
            </a:r>
            <a:r>
              <a:rPr lang="en"/>
              <a:t>chosen in these playlists. </a:t>
            </a:r>
            <a:endParaRPr/>
          </a:p>
          <a:p>
            <a:pPr indent="0" lvl="0" marL="0" rtl="0" algn="l">
              <a:spcBef>
                <a:spcPts val="0"/>
              </a:spcBef>
              <a:spcAft>
                <a:spcPts val="0"/>
              </a:spcAft>
              <a:buNone/>
            </a:pPr>
            <a:r>
              <a:rPr lang="en"/>
              <a:t>In Popularity Ranking, the songs are ranked by popularity in descending order. </a:t>
            </a:r>
            <a:endParaRPr/>
          </a:p>
          <a:p>
            <a:pPr indent="0" lvl="0" marL="0" rtl="0" algn="l">
              <a:spcBef>
                <a:spcPts val="0"/>
              </a:spcBef>
              <a:spcAft>
                <a:spcPts val="0"/>
              </a:spcAft>
              <a:buNone/>
            </a:pPr>
            <a:r>
              <a:rPr lang="en"/>
              <a:t>In Relevance ranking, the songs are ranked by their relevance to the user. </a:t>
            </a:r>
            <a:endParaRPr/>
          </a:p>
          <a:p>
            <a:pPr indent="0" lvl="0" marL="0" rtl="0" algn="l">
              <a:spcBef>
                <a:spcPts val="0"/>
              </a:spcBef>
              <a:spcAft>
                <a:spcPts val="0"/>
              </a:spcAft>
              <a:buNone/>
            </a:pPr>
            <a:r>
              <a:rPr lang="en"/>
              <a:t>In learned ranking, author used a neural regressor model that scores each song for a user based on their user-level, song-level and interaction level features. User-level features used are user’s country, affinity to various genres and their vector representation in song embedding. The song level features are its popularity, its genres and its vector representation. The interaction level features include the cosine similarity between the user and the song vectors and the user’s affinity to song’s main genres. </a:t>
            </a:r>
            <a:endParaRPr/>
          </a:p>
          <a:p>
            <a:pPr indent="0" lvl="0" marL="0" rtl="0" algn="l">
              <a:spcBef>
                <a:spcPts val="0"/>
              </a:spcBef>
              <a:spcAft>
                <a:spcPts val="0"/>
              </a:spcAft>
              <a:buNone/>
            </a:pPr>
            <a:r>
              <a:rPr lang="en"/>
              <a:t>It is a five layer fully connected neural network on random sample on 6 million user-song interactions with song completion as objective. As the loss function, cross entropy loss is being used which penalize the distance between the label and the model’s output.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ce0243d068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ce0243d068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Two metrics </a:t>
            </a:r>
            <a:endParaRPr sz="1200"/>
          </a:p>
          <a:p>
            <a:pPr indent="0" lvl="0" marL="0" rtl="0" algn="l">
              <a:spcBef>
                <a:spcPts val="0"/>
              </a:spcBef>
              <a:spcAft>
                <a:spcPts val="0"/>
              </a:spcAft>
              <a:buNone/>
            </a:pPr>
            <a:r>
              <a:rPr lang="en" sz="1200"/>
              <a:t>1 </a:t>
            </a:r>
            <a:r>
              <a:rPr b="1" lang="en" sz="1200"/>
              <a:t>Song streams</a:t>
            </a:r>
            <a:r>
              <a:rPr lang="en" sz="1200"/>
              <a:t> which is analogous to user </a:t>
            </a:r>
            <a:r>
              <a:rPr lang="en" sz="1200"/>
              <a:t>satisfaction</a:t>
            </a:r>
            <a:r>
              <a:rPr lang="en" sz="1200"/>
              <a:t> and </a:t>
            </a:r>
            <a:endParaRPr sz="1200"/>
          </a:p>
          <a:p>
            <a:pPr indent="0" lvl="0" marL="0" rtl="0" algn="l">
              <a:spcBef>
                <a:spcPts val="0"/>
              </a:spcBef>
              <a:spcAft>
                <a:spcPts val="0"/>
              </a:spcAft>
              <a:buNone/>
            </a:pPr>
            <a:r>
              <a:rPr lang="en" sz="1200"/>
              <a:t>2. </a:t>
            </a:r>
            <a:r>
              <a:rPr b="1" lang="en" sz="1200"/>
              <a:t>song skip</a:t>
            </a:r>
            <a:r>
              <a:rPr lang="en" sz="1200"/>
              <a:t> which denotes that user decided to skip the song are used to compare the three ranking algorithms used in experiment. </a:t>
            </a:r>
            <a:endParaRPr sz="1200"/>
          </a:p>
          <a:p>
            <a:pPr indent="0" lvl="0" marL="0" rtl="0" algn="l">
              <a:spcBef>
                <a:spcPts val="0"/>
              </a:spcBef>
              <a:spcAft>
                <a:spcPts val="0"/>
              </a:spcAft>
              <a:buNone/>
            </a:pPr>
            <a:r>
              <a:rPr lang="en" sz="1200"/>
              <a:t>From the table, we can observe that the personalized recommendation algorithms (“Relevance” and “Learned”) worked far better than the unpersonalized baseline (“Popularity”) for both generalists and specialists. They benefited narrow listeners much more than broad listeners and we can infer that current approaches to recommendations perform better for those with less diversity in their listening habits than for those with more diverse tastes.</a:t>
            </a:r>
            <a:endParaRPr sz="1200"/>
          </a:p>
          <a:p>
            <a:pPr indent="0" lvl="0" marL="0" rtl="0" algn="l">
              <a:spcBef>
                <a:spcPts val="0"/>
              </a:spcBef>
              <a:spcAft>
                <a:spcPts val="0"/>
              </a:spcAft>
              <a:buNone/>
            </a:pPr>
            <a:r>
              <a:rPr lang="en" sz="1200"/>
              <a:t>As you can see the positive here in song streams is more for specialist that generalist. Also in case of learned ranker, there is a 9.8% reduction in skips. So this trained model is better at learning user </a:t>
            </a:r>
            <a:r>
              <a:rPr lang="en" sz="1200"/>
              <a:t>preference</a:t>
            </a:r>
            <a:r>
              <a:rPr lang="en" sz="1200"/>
              <a:t> for specialist. </a:t>
            </a:r>
            <a:endParaRPr sz="1200"/>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ce0243d068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ce0243d068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rgbClr val="695D46"/>
              </a:buClr>
              <a:buSzPts val="1400"/>
              <a:buFont typeface="Arial"/>
              <a:buChar char="●"/>
            </a:pPr>
            <a:r>
              <a:rPr lang="en" sz="1400">
                <a:solidFill>
                  <a:srgbClr val="695D46"/>
                </a:solidFill>
                <a:highlight>
                  <a:schemeClr val="lt1"/>
                </a:highlight>
              </a:rPr>
              <a:t>Consumption diversity is a useful signal in understanding how users will respond to recommendations. </a:t>
            </a:r>
            <a:endParaRPr sz="1400">
              <a:solidFill>
                <a:srgbClr val="695D46"/>
              </a:solidFill>
              <a:highlight>
                <a:schemeClr val="lt1"/>
              </a:highlight>
            </a:endParaRPr>
          </a:p>
          <a:p>
            <a:pPr indent="-317500" lvl="0" marL="457200" rtl="0" algn="l">
              <a:lnSpc>
                <a:spcPct val="115000"/>
              </a:lnSpc>
              <a:spcBef>
                <a:spcPts val="0"/>
              </a:spcBef>
              <a:spcAft>
                <a:spcPts val="0"/>
              </a:spcAft>
              <a:buClr>
                <a:srgbClr val="695D46"/>
              </a:buClr>
              <a:buSzPts val="1400"/>
              <a:buFont typeface="Arial"/>
              <a:buChar char="●"/>
            </a:pPr>
            <a:r>
              <a:rPr lang="en" sz="1400">
                <a:solidFill>
                  <a:srgbClr val="695D46"/>
                </a:solidFill>
                <a:highlight>
                  <a:schemeClr val="lt1"/>
                </a:highlight>
              </a:rPr>
              <a:t>Classical recommendation models perform much better for specialists than for generalists.</a:t>
            </a:r>
            <a:endParaRPr sz="1400">
              <a:solidFill>
                <a:srgbClr val="695D46"/>
              </a:solidFill>
              <a:highlight>
                <a:schemeClr val="lt1"/>
              </a:highlight>
            </a:endParaRPr>
          </a:p>
          <a:p>
            <a:pPr indent="-317500" lvl="0" marL="457200" rtl="0" algn="l">
              <a:lnSpc>
                <a:spcPct val="115000"/>
              </a:lnSpc>
              <a:spcBef>
                <a:spcPts val="0"/>
              </a:spcBef>
              <a:spcAft>
                <a:spcPts val="0"/>
              </a:spcAft>
              <a:buClr>
                <a:srgbClr val="695D46"/>
              </a:buClr>
              <a:buSzPts val="1400"/>
              <a:buFont typeface="Arial"/>
              <a:buChar char="●"/>
            </a:pPr>
            <a:r>
              <a:rPr lang="en" sz="1400">
                <a:solidFill>
                  <a:srgbClr val="695D46"/>
                </a:solidFill>
                <a:highlight>
                  <a:schemeClr val="lt1"/>
                </a:highlight>
              </a:rPr>
              <a:t>There is a need of more diversity-aware ranking methods for Generalist users. </a:t>
            </a:r>
            <a:endParaRPr sz="1400">
              <a:solidFill>
                <a:srgbClr val="695D46"/>
              </a:solidFill>
              <a:highlight>
                <a:schemeClr val="lt1"/>
              </a:highlight>
            </a:endParaRPr>
          </a:p>
          <a:p>
            <a:pPr indent="-317500" lvl="0" marL="457200" rtl="0" algn="l">
              <a:lnSpc>
                <a:spcPct val="115000"/>
              </a:lnSpc>
              <a:spcBef>
                <a:spcPts val="0"/>
              </a:spcBef>
              <a:spcAft>
                <a:spcPts val="0"/>
              </a:spcAft>
              <a:buClr>
                <a:srgbClr val="695D46"/>
              </a:buClr>
              <a:buSzPts val="1400"/>
              <a:buFont typeface="Arial"/>
              <a:buChar char="●"/>
            </a:pPr>
            <a:r>
              <a:rPr lang="en" sz="1400">
                <a:solidFill>
                  <a:srgbClr val="695D46"/>
                </a:solidFill>
                <a:highlight>
                  <a:schemeClr val="lt1"/>
                </a:highlight>
              </a:rPr>
              <a:t>Author hints that there are risks to algorithmic over-specialization in online platforms, and to measuring the effectiveness of recommender systems too narrowly.</a:t>
            </a:r>
            <a:endParaRPr sz="1400"/>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cde4a40ed4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cde4a40ed4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 collected few tweets from twitter about </a:t>
            </a:r>
            <a:r>
              <a:rPr lang="en"/>
              <a:t>people's</a:t>
            </a:r>
            <a:r>
              <a:rPr lang="en"/>
              <a:t> reaction to their spotify recommendations. </a:t>
            </a:r>
            <a:endParaRPr/>
          </a:p>
          <a:p>
            <a:pPr indent="0" lvl="0" marL="0" rtl="0" algn="l">
              <a:spcBef>
                <a:spcPts val="0"/>
              </a:spcBef>
              <a:spcAft>
                <a:spcPts val="0"/>
              </a:spcAft>
              <a:buNone/>
            </a:pPr>
            <a:r>
              <a:rPr lang="en"/>
              <a:t>Some people are confused about why they have certain song in their recommendations, while you can see some are happy about their </a:t>
            </a:r>
            <a:r>
              <a:rPr lang="en"/>
              <a:t>recommendations</a:t>
            </a:r>
            <a:r>
              <a:rPr lang="en"/>
              <a:t>. </a:t>
            </a:r>
            <a:endParaRPr/>
          </a:p>
          <a:p>
            <a:pPr indent="0" lvl="0" marL="0" rtl="0" algn="l">
              <a:spcBef>
                <a:spcPts val="0"/>
              </a:spcBef>
              <a:spcAft>
                <a:spcPts val="0"/>
              </a:spcAft>
              <a:buNone/>
            </a:pPr>
            <a:r>
              <a:rPr lang="en"/>
              <a:t>Second image shows people’s reaction when Spotify was launched in India in around 2019.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ce0243d068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ce0243d068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Clr>
                <a:srgbClr val="000000"/>
              </a:buClr>
              <a:buSzPts val="1200"/>
              <a:buFont typeface="Open Sans"/>
              <a:buChar char="●"/>
            </a:pPr>
            <a:r>
              <a:rPr lang="en" sz="1200">
                <a:latin typeface="Open Sans"/>
                <a:ea typeface="Open Sans"/>
                <a:cs typeface="Open Sans"/>
                <a:sym typeface="Open Sans"/>
              </a:rPr>
              <a:t>From my experience of spotify, when a person creates a new account, the spotify make them choose at least 5 musicians that they like and also make them choose the language like english, hindi, punjabi, bengali, etc. and this way of providing a solution to cold start problem, affects user recommendations in long term as well. I still get most recommendation after one year from the singers and language I choose initially. The author didn’t talk about this in their paper. </a:t>
            </a:r>
            <a:endParaRPr sz="1200">
              <a:latin typeface="Open Sans"/>
              <a:ea typeface="Open Sans"/>
              <a:cs typeface="Open Sans"/>
              <a:sym typeface="Open Sans"/>
            </a:endParaRPr>
          </a:p>
          <a:p>
            <a:pPr indent="-304800" lvl="0" marL="457200" rtl="0" algn="l">
              <a:lnSpc>
                <a:spcPct val="115000"/>
              </a:lnSpc>
              <a:spcBef>
                <a:spcPts val="0"/>
              </a:spcBef>
              <a:spcAft>
                <a:spcPts val="0"/>
              </a:spcAft>
              <a:buClr>
                <a:srgbClr val="000000"/>
              </a:buClr>
              <a:buSzPts val="1200"/>
              <a:buFont typeface="Open Sans"/>
              <a:buChar char="●"/>
            </a:pPr>
            <a:r>
              <a:rPr lang="en" sz="1200">
                <a:latin typeface="Open Sans"/>
                <a:ea typeface="Open Sans"/>
                <a:cs typeface="Open Sans"/>
                <a:sym typeface="Open Sans"/>
              </a:rPr>
              <a:t>For capturing the data for Organic listening pattern of the user, author used the information from self created playlists. Not everyone will create their own playlist but users can also use publicly available playlists created by other fellow users of the app to increase their diversity in songs. Thus author should mention such challenges and others like these which they might have encountered while generating and using their dataset. </a:t>
            </a:r>
            <a:endParaRPr sz="1200">
              <a:latin typeface="Open Sans"/>
              <a:ea typeface="Open Sans"/>
              <a:cs typeface="Open Sans"/>
              <a:sym typeface="Open Sans"/>
            </a:endParaRPr>
          </a:p>
          <a:p>
            <a:pPr indent="-304800" lvl="0" marL="457200" rtl="0" algn="l">
              <a:lnSpc>
                <a:spcPct val="115000"/>
              </a:lnSpc>
              <a:spcBef>
                <a:spcPts val="0"/>
              </a:spcBef>
              <a:spcAft>
                <a:spcPts val="0"/>
              </a:spcAft>
              <a:buClr>
                <a:srgbClr val="000000"/>
              </a:buClr>
              <a:buSzPts val="1200"/>
              <a:buFont typeface="Open Sans"/>
              <a:buChar char="●"/>
            </a:pPr>
            <a:r>
              <a:rPr lang="en" sz="1200">
                <a:latin typeface="Open Sans"/>
                <a:ea typeface="Open Sans"/>
                <a:cs typeface="Open Sans"/>
                <a:sym typeface="Open Sans"/>
              </a:rPr>
              <a:t>The author focussed more on the problem of lack of diversity in algorithmic recommendations rather than suggesting better solutions to generate diversity-aware recommendation algorithms. The one proposed solution of learning the user-level, song-level and interaction level features can be further explained and explored. </a:t>
            </a:r>
            <a:endParaRPr sz="1200">
              <a:latin typeface="Open Sans"/>
              <a:ea typeface="Open Sans"/>
              <a:cs typeface="Open Sans"/>
              <a:sym typeface="Open Sans"/>
            </a:endParaRPr>
          </a:p>
          <a:p>
            <a:pPr indent="-304800" lvl="0" marL="457200" rtl="0" algn="l">
              <a:lnSpc>
                <a:spcPct val="115000"/>
              </a:lnSpc>
              <a:spcBef>
                <a:spcPts val="0"/>
              </a:spcBef>
              <a:spcAft>
                <a:spcPts val="0"/>
              </a:spcAft>
              <a:buClr>
                <a:srgbClr val="000000"/>
              </a:buClr>
              <a:buSzPts val="1200"/>
              <a:buFont typeface="Open Sans"/>
              <a:buChar char="●"/>
            </a:pPr>
            <a:r>
              <a:rPr lang="en" sz="1200">
                <a:latin typeface="Open Sans"/>
                <a:ea typeface="Open Sans"/>
                <a:cs typeface="Open Sans"/>
                <a:sym typeface="Open Sans"/>
              </a:rPr>
              <a:t>More further analysis can be done considering the importance of diverse recommendations for artists and content creators. </a:t>
            </a:r>
            <a:endParaRPr sz="1200">
              <a:latin typeface="Open Sans"/>
              <a:ea typeface="Open Sans"/>
              <a:cs typeface="Open Sans"/>
              <a:sym typeface="Open Sans"/>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cde4a40ed4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cde4a40ed4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ce0243d068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ce0243d068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cde4a40ed4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cde4a40ed4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In this paper, the author </a:t>
            </a:r>
            <a:r>
              <a:rPr lang="en" sz="1200"/>
              <a:t>particularly</a:t>
            </a:r>
            <a:r>
              <a:rPr lang="en" sz="1200"/>
              <a:t> concentrates on three research areas:</a:t>
            </a:r>
            <a:endParaRPr sz="1200"/>
          </a:p>
          <a:p>
            <a:pPr indent="-304800" lvl="0" marL="457200" rtl="0" algn="l">
              <a:lnSpc>
                <a:spcPct val="115000"/>
              </a:lnSpc>
              <a:spcBef>
                <a:spcPts val="0"/>
              </a:spcBef>
              <a:spcAft>
                <a:spcPts val="0"/>
              </a:spcAft>
              <a:buClr>
                <a:srgbClr val="000000"/>
              </a:buClr>
              <a:buSzPts val="1200"/>
              <a:buFont typeface="Open Sans"/>
              <a:buAutoNum type="arabicPeriod"/>
            </a:pPr>
            <a:r>
              <a:rPr lang="en" sz="1200">
                <a:latin typeface="Open Sans"/>
                <a:ea typeface="Open Sans"/>
                <a:cs typeface="Open Sans"/>
                <a:sym typeface="Open Sans"/>
              </a:rPr>
              <a:t>Analysis of diversity in user behaviour in recommender systems and online platforms</a:t>
            </a:r>
            <a:endParaRPr sz="1200">
              <a:latin typeface="Open Sans"/>
              <a:ea typeface="Open Sans"/>
              <a:cs typeface="Open Sans"/>
              <a:sym typeface="Open Sans"/>
            </a:endParaRPr>
          </a:p>
          <a:p>
            <a:pPr indent="-304800" lvl="0" marL="457200" rtl="0" algn="l">
              <a:lnSpc>
                <a:spcPct val="115000"/>
              </a:lnSpc>
              <a:spcBef>
                <a:spcPts val="0"/>
              </a:spcBef>
              <a:spcAft>
                <a:spcPts val="0"/>
              </a:spcAft>
              <a:buClr>
                <a:srgbClr val="000000"/>
              </a:buClr>
              <a:buSzPts val="1200"/>
              <a:buFont typeface="Open Sans"/>
              <a:buAutoNum type="arabicPeriod"/>
            </a:pPr>
            <a:r>
              <a:rPr lang="en" sz="1200">
                <a:latin typeface="Open Sans"/>
                <a:ea typeface="Open Sans"/>
                <a:cs typeface="Open Sans"/>
                <a:sym typeface="Open Sans"/>
              </a:rPr>
              <a:t>Study of music listening and streaming services</a:t>
            </a:r>
            <a:endParaRPr sz="1200">
              <a:latin typeface="Open Sans"/>
              <a:ea typeface="Open Sans"/>
              <a:cs typeface="Open Sans"/>
              <a:sym typeface="Open Sans"/>
            </a:endParaRPr>
          </a:p>
          <a:p>
            <a:pPr indent="-304800" lvl="0" marL="457200" rtl="0" algn="l">
              <a:lnSpc>
                <a:spcPct val="115000"/>
              </a:lnSpc>
              <a:spcBef>
                <a:spcPts val="0"/>
              </a:spcBef>
              <a:spcAft>
                <a:spcPts val="0"/>
              </a:spcAft>
              <a:buClr>
                <a:srgbClr val="000000"/>
              </a:buClr>
              <a:buSzPts val="1200"/>
              <a:buFont typeface="Open Sans"/>
              <a:buAutoNum type="arabicPeriod"/>
            </a:pPr>
            <a:r>
              <a:rPr lang="en" sz="1200">
                <a:latin typeface="Open Sans"/>
                <a:ea typeface="Open Sans"/>
                <a:cs typeface="Open Sans"/>
                <a:sym typeface="Open Sans"/>
              </a:rPr>
              <a:t>Study of trade off between short-term and long-term engagement in online platforms</a:t>
            </a:r>
            <a:endParaRPr sz="1200"/>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cde4a40ed4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cde4a40ed4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1150" lvl="0" marL="457200" rtl="0" algn="l">
              <a:lnSpc>
                <a:spcPct val="115000"/>
              </a:lnSpc>
              <a:spcBef>
                <a:spcPts val="0"/>
              </a:spcBef>
              <a:spcAft>
                <a:spcPts val="0"/>
              </a:spcAft>
              <a:buClr>
                <a:srgbClr val="000000"/>
              </a:buClr>
              <a:buSzPts val="1300"/>
              <a:buFont typeface="Open Sans"/>
              <a:buAutoNum type="arabicPeriod"/>
            </a:pPr>
            <a:r>
              <a:rPr lang="en" sz="1300">
                <a:highlight>
                  <a:schemeClr val="lt1"/>
                </a:highlight>
              </a:rPr>
              <a:t>A </a:t>
            </a:r>
            <a:r>
              <a:rPr b="1" lang="en" sz="1300">
                <a:highlight>
                  <a:schemeClr val="lt1"/>
                </a:highlight>
              </a:rPr>
              <a:t>filter bubble</a:t>
            </a:r>
            <a:r>
              <a:rPr lang="en" sz="1300">
                <a:highlight>
                  <a:schemeClr val="lt1"/>
                </a:highlight>
              </a:rPr>
              <a:t> is a state of intellectual isolation that can result from </a:t>
            </a:r>
            <a:r>
              <a:rPr lang="en" sz="1300">
                <a:highlight>
                  <a:schemeClr val="lt1"/>
                </a:highlight>
                <a:uFill>
                  <a:noFill/>
                </a:uFill>
                <a:hlinkClick r:id="rId2"/>
              </a:rPr>
              <a:t>personalized searches</a:t>
            </a:r>
            <a:r>
              <a:rPr lang="en" sz="1300">
                <a:highlight>
                  <a:schemeClr val="lt1"/>
                </a:highlight>
              </a:rPr>
              <a:t> when a website algorithm selectively guesses what information a user would like to see based on information about the user, such as location, past click-behavior and search history. </a:t>
            </a:r>
            <a:r>
              <a:rPr lang="en" sz="1300"/>
              <a:t>Filter bubble is considered as dangerous as you only see what you like and you are never going to get different opinions which can make you more </a:t>
            </a:r>
            <a:r>
              <a:rPr lang="en" sz="1300"/>
              <a:t>critical</a:t>
            </a:r>
            <a:r>
              <a:rPr lang="en" sz="1300"/>
              <a:t> to decide better. Some researchers have studied this problem in terms of recommender system settings as well. </a:t>
            </a:r>
            <a:endParaRPr sz="1300"/>
          </a:p>
          <a:p>
            <a:pPr indent="-311150" lvl="0" marL="457200" rtl="0" algn="l">
              <a:lnSpc>
                <a:spcPct val="115000"/>
              </a:lnSpc>
              <a:spcBef>
                <a:spcPts val="0"/>
              </a:spcBef>
              <a:spcAft>
                <a:spcPts val="0"/>
              </a:spcAft>
              <a:buClr>
                <a:srgbClr val="000000"/>
              </a:buClr>
              <a:buSzPts val="1300"/>
              <a:buFont typeface="Open Sans"/>
              <a:buAutoNum type="arabicPeriod"/>
            </a:pPr>
            <a:r>
              <a:rPr lang="en" sz="1300"/>
              <a:t>What does diversity mean in the context of music recommendation?</a:t>
            </a:r>
            <a:endParaRPr sz="1300">
              <a:highlight>
                <a:srgbClr val="FCFCFC"/>
              </a:highlight>
              <a:latin typeface="Georgia"/>
              <a:ea typeface="Georgia"/>
              <a:cs typeface="Georgia"/>
              <a:sym typeface="Georgia"/>
            </a:endParaRPr>
          </a:p>
          <a:p>
            <a:pPr indent="-311150" lvl="0" marL="457200" rtl="0" algn="l">
              <a:lnSpc>
                <a:spcPct val="115000"/>
              </a:lnSpc>
              <a:spcBef>
                <a:spcPts val="0"/>
              </a:spcBef>
              <a:spcAft>
                <a:spcPts val="0"/>
              </a:spcAft>
              <a:buClr>
                <a:srgbClr val="000000"/>
              </a:buClr>
              <a:buSzPts val="1300"/>
              <a:buFont typeface="Arial"/>
              <a:buAutoNum type="arabicPeriod"/>
            </a:pPr>
            <a:r>
              <a:rPr lang="en" sz="1300">
                <a:highlight>
                  <a:schemeClr val="lt1"/>
                </a:highlight>
              </a:rPr>
              <a:t> In this paper, Diversity is referred to as </a:t>
            </a:r>
            <a:r>
              <a:rPr lang="en" sz="1300">
                <a:highlight>
                  <a:srgbClr val="FFFFFF"/>
                </a:highlight>
              </a:rPr>
              <a:t>how similar a piece of music is to the type of music the user has historically streamed</a:t>
            </a:r>
            <a:endParaRPr sz="1300">
              <a:highlight>
                <a:schemeClr val="lt1"/>
              </a:highlight>
            </a:endParaRPr>
          </a:p>
          <a:p>
            <a:pPr indent="-311150" lvl="1" marL="914400" rtl="0" algn="l">
              <a:lnSpc>
                <a:spcPct val="115000"/>
              </a:lnSpc>
              <a:spcBef>
                <a:spcPts val="0"/>
              </a:spcBef>
              <a:spcAft>
                <a:spcPts val="0"/>
              </a:spcAft>
              <a:buClr>
                <a:srgbClr val="000000"/>
              </a:buClr>
              <a:buSzPts val="1300"/>
              <a:buFont typeface="Arial"/>
              <a:buAutoNum type="alphaLcPeriod"/>
            </a:pPr>
            <a:r>
              <a:rPr lang="en" sz="1300"/>
              <a:t>It can facilitate exploration by helping users discover new content or inculcate new tastes.</a:t>
            </a:r>
            <a:endParaRPr sz="1300"/>
          </a:p>
          <a:p>
            <a:pPr indent="-311150" lvl="1" marL="914400" rtl="0" algn="l">
              <a:lnSpc>
                <a:spcPct val="115000"/>
              </a:lnSpc>
              <a:spcBef>
                <a:spcPts val="0"/>
              </a:spcBef>
              <a:spcAft>
                <a:spcPts val="0"/>
              </a:spcAft>
              <a:buClr>
                <a:srgbClr val="000000"/>
              </a:buClr>
              <a:buSzPts val="1300"/>
              <a:buFont typeface="Arial"/>
              <a:buAutoNum type="alphaLcPeriod"/>
            </a:pPr>
            <a:r>
              <a:rPr lang="en" sz="1300"/>
              <a:t>It can help the platform spread consumption across artists and facilitate consumption of less popular content. </a:t>
            </a:r>
            <a:endParaRPr sz="1300">
              <a:highlight>
                <a:srgbClr val="FCFCFC"/>
              </a:highlight>
              <a:latin typeface="Georgia"/>
              <a:ea typeface="Georgia"/>
              <a:cs typeface="Georgia"/>
              <a:sym typeface="Georgia"/>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cde4a40ed4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cde4a40ed4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this paper, the author uses </a:t>
            </a:r>
            <a:r>
              <a:rPr lang="en"/>
              <a:t>proprietary</a:t>
            </a:r>
            <a:r>
              <a:rPr lang="en"/>
              <a:t> dataset, which contains data of 100M distinct users over a time frame of 28 days and later for temporal analysis, they added more data for other 28 days from next year and intermediate months based on experiments. This dataset contains a classification of songs based on user selection which is also called organic in this paper and algorithmic recommendation which also called as programmed by the author.</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cde4a40ed4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cde4a40ed4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333333"/>
                </a:solidFill>
                <a:highlight>
                  <a:srgbClr val="FFFFFF"/>
                </a:highlight>
                <a:latin typeface="Georgia"/>
                <a:ea typeface="Georgia"/>
                <a:cs typeface="Georgia"/>
                <a:sym typeface="Georgia"/>
              </a:rPr>
              <a:t>To encode music content and users,  in a common latent space, Spotify uses bag-of-words word2vec algorithm on user-generated playlists where playlists are treated as “documents” and the songs they contain are treated as the “terms” in those documents. They used 850M playlists and discarded those playlists which were too short to produce meaningful samples or too </a:t>
            </a:r>
            <a:r>
              <a:rPr lang="en" sz="1200">
                <a:solidFill>
                  <a:srgbClr val="333333"/>
                </a:solidFill>
                <a:highlight>
                  <a:srgbClr val="FFFFFF"/>
                </a:highlight>
                <a:latin typeface="Georgia"/>
                <a:ea typeface="Georgia"/>
                <a:cs typeface="Georgia"/>
                <a:sym typeface="Georgia"/>
              </a:rPr>
              <a:t>long to be built around a coherent theme. The user profile is defined by taking average of the song embeddings that they have listened to within the time window being considered. The vectors considered here are 40-dimensional. And the Similarity between two songs is calculated by the cosine similarity of the representation of these songs in the Music space.</a:t>
            </a:r>
            <a:endParaRPr sz="1200">
              <a:solidFill>
                <a:srgbClr val="333333"/>
              </a:solidFill>
              <a:highlight>
                <a:srgbClr val="FFFFFF"/>
              </a:highlight>
              <a:latin typeface="Georgia"/>
              <a:ea typeface="Georgia"/>
              <a:cs typeface="Georgia"/>
              <a:sym typeface="Georgia"/>
            </a:endParaRPr>
          </a:p>
          <a:p>
            <a:pPr indent="0" lvl="0" marL="0" rtl="0" algn="l">
              <a:spcBef>
                <a:spcPts val="0"/>
              </a:spcBef>
              <a:spcAft>
                <a:spcPts val="0"/>
              </a:spcAft>
              <a:buNone/>
            </a:pPr>
            <a:r>
              <a:rPr lang="en" sz="1200">
                <a:solidFill>
                  <a:srgbClr val="333333"/>
                </a:solidFill>
                <a:highlight>
                  <a:srgbClr val="FFFFFF"/>
                </a:highlight>
                <a:latin typeface="Georgia"/>
                <a:ea typeface="Georgia"/>
                <a:cs typeface="Georgia"/>
                <a:sym typeface="Georgia"/>
              </a:rPr>
              <a:t>Figure shows a t-SNE graph which concludes that </a:t>
            </a:r>
            <a:r>
              <a:rPr lang="en" sz="1450">
                <a:solidFill>
                  <a:srgbClr val="333333"/>
                </a:solidFill>
                <a:highlight>
                  <a:srgbClr val="FFFFFF"/>
                </a:highlight>
                <a:latin typeface="Georgia"/>
                <a:ea typeface="Georgia"/>
                <a:cs typeface="Georgia"/>
                <a:sym typeface="Georgia"/>
              </a:rPr>
              <a:t>users frequently build genre-themed playlists. Songs in the same genre will tend to appear close to each other.</a:t>
            </a:r>
            <a:endParaRPr sz="1200"/>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d2aff90848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d2aff90848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333333"/>
                </a:solidFill>
                <a:highlight>
                  <a:srgbClr val="FFFFFF"/>
                </a:highlight>
                <a:latin typeface="Georgia"/>
                <a:ea typeface="Georgia"/>
                <a:cs typeface="Georgia"/>
                <a:sym typeface="Georgia"/>
              </a:rPr>
              <a:t>Generalist -Specialist score is another work by one of the author which is used here to quantify the musical diversity of users. Other related work to this are Gini Coefficient and entropy. These two behave similarly to GS score, while GS score is more </a:t>
            </a:r>
            <a:r>
              <a:rPr lang="en" sz="1200">
                <a:solidFill>
                  <a:srgbClr val="333333"/>
                </a:solidFill>
                <a:highlight>
                  <a:srgbClr val="FFFFFF"/>
                </a:highlight>
                <a:latin typeface="Georgia"/>
                <a:ea typeface="Georgia"/>
                <a:cs typeface="Georgia"/>
                <a:sym typeface="Georgia"/>
              </a:rPr>
              <a:t>intuitive</a:t>
            </a:r>
            <a:r>
              <a:rPr lang="en" sz="1200">
                <a:solidFill>
                  <a:srgbClr val="333333"/>
                </a:solidFill>
                <a:highlight>
                  <a:srgbClr val="FFFFFF"/>
                </a:highlight>
                <a:latin typeface="Georgia"/>
                <a:ea typeface="Georgia"/>
                <a:cs typeface="Georgia"/>
                <a:sym typeface="Georgia"/>
              </a:rPr>
              <a:t> in this case. </a:t>
            </a:r>
            <a:endParaRPr sz="1200">
              <a:solidFill>
                <a:srgbClr val="333333"/>
              </a:solidFill>
              <a:highlight>
                <a:srgbClr val="FFFFFF"/>
              </a:highlight>
              <a:latin typeface="Georgia"/>
              <a:ea typeface="Georgia"/>
              <a:cs typeface="Georgia"/>
              <a:sym typeface="Georgia"/>
            </a:endParaRPr>
          </a:p>
          <a:p>
            <a:pPr indent="0" lvl="0" marL="0" rtl="0" algn="l">
              <a:spcBef>
                <a:spcPts val="0"/>
              </a:spcBef>
              <a:spcAft>
                <a:spcPts val="0"/>
              </a:spcAft>
              <a:buNone/>
            </a:pPr>
            <a:r>
              <a:rPr lang="en" sz="1200">
                <a:solidFill>
                  <a:srgbClr val="333333"/>
                </a:solidFill>
                <a:highlight>
                  <a:srgbClr val="FFFFFF"/>
                </a:highlight>
                <a:latin typeface="Georgia"/>
                <a:ea typeface="Georgia"/>
                <a:cs typeface="Georgia"/>
                <a:sym typeface="Georgia"/>
              </a:rPr>
              <a:t>Specialist is a person who listens to very similar song, his song vectors will be close together in the space, similar to right cluster in blue. </a:t>
            </a:r>
            <a:endParaRPr sz="1200">
              <a:solidFill>
                <a:srgbClr val="333333"/>
              </a:solidFill>
              <a:highlight>
                <a:srgbClr val="FFFFFF"/>
              </a:highlight>
              <a:latin typeface="Georgia"/>
              <a:ea typeface="Georgia"/>
              <a:cs typeface="Georgia"/>
              <a:sym typeface="Georgia"/>
            </a:endParaRPr>
          </a:p>
          <a:p>
            <a:pPr indent="0" lvl="0" marL="0" rtl="0" algn="l">
              <a:spcBef>
                <a:spcPts val="0"/>
              </a:spcBef>
              <a:spcAft>
                <a:spcPts val="0"/>
              </a:spcAft>
              <a:buNone/>
            </a:pPr>
            <a:r>
              <a:rPr lang="en" sz="1200">
                <a:solidFill>
                  <a:srgbClr val="333333"/>
                </a:solidFill>
                <a:highlight>
                  <a:srgbClr val="FFFFFF"/>
                </a:highlight>
                <a:latin typeface="Georgia"/>
                <a:ea typeface="Georgia"/>
                <a:cs typeface="Georgia"/>
                <a:sym typeface="Georgia"/>
              </a:rPr>
              <a:t>a generalist is a person who listens to diverse set of songs and his song vectors will be spread apart in space, similar to left cluster in red. .</a:t>
            </a:r>
            <a:endParaRPr sz="1200">
              <a:solidFill>
                <a:srgbClr val="333333"/>
              </a:solidFill>
              <a:highlight>
                <a:srgbClr val="FFFFFF"/>
              </a:highlight>
              <a:latin typeface="Georgia"/>
              <a:ea typeface="Georgia"/>
              <a:cs typeface="Georgia"/>
              <a:sym typeface="Georgia"/>
            </a:endParaRPr>
          </a:p>
          <a:p>
            <a:pPr indent="0" lvl="0" marL="0" rtl="0" algn="l">
              <a:lnSpc>
                <a:spcPct val="115000"/>
              </a:lnSpc>
              <a:spcBef>
                <a:spcPts val="0"/>
              </a:spcBef>
              <a:spcAft>
                <a:spcPts val="0"/>
              </a:spcAft>
              <a:buNone/>
            </a:pPr>
            <a:r>
              <a:rPr lang="en" sz="1200">
                <a:solidFill>
                  <a:srgbClr val="333333"/>
                </a:solidFill>
                <a:highlight>
                  <a:srgbClr val="FFFFFF"/>
                </a:highlight>
                <a:latin typeface="Georgia"/>
                <a:ea typeface="Georgia"/>
                <a:cs typeface="Georgia"/>
                <a:sym typeface="Georgia"/>
              </a:rPr>
              <a:t>If a user </a:t>
            </a:r>
            <a:r>
              <a:rPr i="1" lang="en" sz="1200">
                <a:solidFill>
                  <a:srgbClr val="333333"/>
                </a:solidFill>
                <a:highlight>
                  <a:srgbClr val="FFFFFF"/>
                </a:highlight>
                <a:latin typeface="Georgia"/>
                <a:ea typeface="Georgia"/>
                <a:cs typeface="Georgia"/>
                <a:sym typeface="Georgia"/>
              </a:rPr>
              <a:t>u</a:t>
            </a:r>
            <a:r>
              <a:rPr baseline="-25000" i="1" lang="en" sz="1200">
                <a:solidFill>
                  <a:srgbClr val="333333"/>
                </a:solidFill>
                <a:highlight>
                  <a:srgbClr val="FFFFFF"/>
                </a:highlight>
                <a:latin typeface="Georgia"/>
                <a:ea typeface="Georgia"/>
                <a:cs typeface="Georgia"/>
                <a:sym typeface="Georgia"/>
              </a:rPr>
              <a:t>i</a:t>
            </a:r>
            <a:r>
              <a:rPr lang="en" sz="1200">
                <a:solidFill>
                  <a:srgbClr val="333333"/>
                </a:solidFill>
                <a:highlight>
                  <a:srgbClr val="FFFFFF"/>
                </a:highlight>
                <a:latin typeface="Georgia"/>
                <a:ea typeface="Georgia"/>
                <a:cs typeface="Georgia"/>
                <a:sym typeface="Georgia"/>
              </a:rPr>
              <a:t> listens </a:t>
            </a:r>
            <a:r>
              <a:rPr i="1" lang="en" sz="1200">
                <a:solidFill>
                  <a:srgbClr val="333333"/>
                </a:solidFill>
                <a:highlight>
                  <a:srgbClr val="FFFFFF"/>
                </a:highlight>
                <a:latin typeface="Georgia"/>
                <a:ea typeface="Georgia"/>
                <a:cs typeface="Georgia"/>
                <a:sym typeface="Georgia"/>
              </a:rPr>
              <a:t>w</a:t>
            </a:r>
            <a:r>
              <a:rPr baseline="-25000" i="1" lang="en" sz="1200">
                <a:solidFill>
                  <a:srgbClr val="333333"/>
                </a:solidFill>
                <a:highlight>
                  <a:srgbClr val="FFFFFF"/>
                </a:highlight>
                <a:latin typeface="Georgia"/>
                <a:ea typeface="Georgia"/>
                <a:cs typeface="Georgia"/>
                <a:sym typeface="Georgia"/>
              </a:rPr>
              <a:t>j</a:t>
            </a:r>
            <a:r>
              <a:rPr lang="en" sz="1200">
                <a:solidFill>
                  <a:srgbClr val="333333"/>
                </a:solidFill>
                <a:highlight>
                  <a:srgbClr val="FFFFFF"/>
                </a:highlight>
                <a:latin typeface="Georgia"/>
                <a:ea typeface="Georgia"/>
                <a:cs typeface="Georgia"/>
                <a:sym typeface="Georgia"/>
              </a:rPr>
              <a:t> times to song </a:t>
            </a:r>
            <a:r>
              <a:rPr i="1" lang="en" sz="1200">
                <a:solidFill>
                  <a:srgbClr val="333333"/>
                </a:solidFill>
                <a:highlight>
                  <a:srgbClr val="FFFFFF"/>
                </a:highlight>
                <a:latin typeface="Georgia"/>
                <a:ea typeface="Georgia"/>
                <a:cs typeface="Georgia"/>
                <a:sym typeface="Georgia"/>
              </a:rPr>
              <a:t>s</a:t>
            </a:r>
            <a:r>
              <a:rPr baseline="-25000" i="1" lang="en" sz="1200">
                <a:solidFill>
                  <a:srgbClr val="333333"/>
                </a:solidFill>
                <a:highlight>
                  <a:srgbClr val="FFFFFF"/>
                </a:highlight>
                <a:latin typeface="Georgia"/>
                <a:ea typeface="Georgia"/>
                <a:cs typeface="Georgia"/>
                <a:sym typeface="Georgia"/>
              </a:rPr>
              <a:t>j</a:t>
            </a:r>
            <a:r>
              <a:rPr lang="en" sz="1200">
                <a:solidFill>
                  <a:srgbClr val="333333"/>
                </a:solidFill>
                <a:highlight>
                  <a:srgbClr val="FFFFFF"/>
                </a:highlight>
                <a:latin typeface="Georgia"/>
                <a:ea typeface="Georgia"/>
                <a:cs typeface="Georgia"/>
                <a:sym typeface="Georgia"/>
              </a:rPr>
              <a:t>, and let  Sj with an arrow above denotes </a:t>
            </a:r>
            <a:r>
              <a:rPr i="1" lang="en" sz="1200">
                <a:solidFill>
                  <a:srgbClr val="333333"/>
                </a:solidFill>
                <a:highlight>
                  <a:srgbClr val="FFFFFF"/>
                </a:highlight>
                <a:latin typeface="Georgia"/>
                <a:ea typeface="Georgia"/>
                <a:cs typeface="Georgia"/>
                <a:sym typeface="Georgia"/>
              </a:rPr>
              <a:t>sj</a:t>
            </a:r>
            <a:r>
              <a:rPr lang="en" sz="1200">
                <a:solidFill>
                  <a:srgbClr val="333333"/>
                </a:solidFill>
                <a:highlight>
                  <a:srgbClr val="FFFFFF"/>
                </a:highlight>
                <a:latin typeface="Georgia"/>
                <a:ea typeface="Georgia"/>
                <a:cs typeface="Georgia"/>
                <a:sym typeface="Georgia"/>
              </a:rPr>
              <a:t>’s vector representation in the song embedding, Then </a:t>
            </a:r>
            <a:r>
              <a:rPr i="1" lang="en" sz="1200">
                <a:solidFill>
                  <a:srgbClr val="333333"/>
                </a:solidFill>
                <a:highlight>
                  <a:srgbClr val="FFFFFF"/>
                </a:highlight>
                <a:latin typeface="Georgia"/>
                <a:ea typeface="Georgia"/>
                <a:cs typeface="Georgia"/>
                <a:sym typeface="Georgia"/>
              </a:rPr>
              <a:t>ui</a:t>
            </a:r>
            <a:r>
              <a:rPr lang="en" sz="1200">
                <a:solidFill>
                  <a:srgbClr val="333333"/>
                </a:solidFill>
                <a:highlight>
                  <a:srgbClr val="FFFFFF"/>
                </a:highlight>
                <a:latin typeface="Georgia"/>
                <a:ea typeface="Georgia"/>
                <a:cs typeface="Georgia"/>
                <a:sym typeface="Georgia"/>
              </a:rPr>
              <a:t>’s center of mass is defined as 1 upon summation of wj multiplied by the summation of wj and sj vector </a:t>
            </a:r>
            <a:endParaRPr sz="1200">
              <a:solidFill>
                <a:srgbClr val="333333"/>
              </a:solidFill>
              <a:highlight>
                <a:srgbClr val="FFFFFF"/>
              </a:highlight>
              <a:latin typeface="Georgia"/>
              <a:ea typeface="Georgia"/>
              <a:cs typeface="Georgia"/>
              <a:sym typeface="Georgia"/>
            </a:endParaRPr>
          </a:p>
          <a:p>
            <a:pPr indent="0" lvl="0" marL="0" rtl="0" algn="l">
              <a:lnSpc>
                <a:spcPct val="115000"/>
              </a:lnSpc>
              <a:spcBef>
                <a:spcPts val="0"/>
              </a:spcBef>
              <a:spcAft>
                <a:spcPts val="0"/>
              </a:spcAft>
              <a:buNone/>
            </a:pPr>
            <a:r>
              <a:rPr lang="en" sz="1200">
                <a:solidFill>
                  <a:srgbClr val="333333"/>
                </a:solidFill>
                <a:highlight>
                  <a:srgbClr val="FFFFFF"/>
                </a:highlight>
                <a:latin typeface="Georgia"/>
                <a:ea typeface="Georgia"/>
                <a:cs typeface="Georgia"/>
                <a:sym typeface="Georgia"/>
              </a:rPr>
              <a:t> GS-score of u</a:t>
            </a:r>
            <a:r>
              <a:rPr baseline="-25000" lang="en" sz="1200">
                <a:solidFill>
                  <a:srgbClr val="333333"/>
                </a:solidFill>
                <a:highlight>
                  <a:srgbClr val="FFFFFF"/>
                </a:highlight>
                <a:latin typeface="Georgia"/>
                <a:ea typeface="Georgia"/>
                <a:cs typeface="Georgia"/>
                <a:sym typeface="Georgia"/>
              </a:rPr>
              <a:t>i</a:t>
            </a:r>
            <a:r>
              <a:rPr lang="en" sz="1200">
                <a:solidFill>
                  <a:srgbClr val="333333"/>
                </a:solidFill>
                <a:highlight>
                  <a:srgbClr val="FFFFFF"/>
                </a:highlight>
                <a:latin typeface="Georgia"/>
                <a:ea typeface="Georgia"/>
                <a:cs typeface="Georgia"/>
                <a:sym typeface="Georgia"/>
              </a:rPr>
              <a:t> is defined as :</a:t>
            </a:r>
            <a:r>
              <a:rPr lang="en" sz="1200">
                <a:solidFill>
                  <a:srgbClr val="333333"/>
                </a:solidFill>
                <a:highlight>
                  <a:srgbClr val="FFFFFF"/>
                </a:highlight>
                <a:latin typeface="Georgia"/>
                <a:ea typeface="Georgia"/>
                <a:cs typeface="Georgia"/>
                <a:sym typeface="Georgia"/>
              </a:rPr>
              <a:t>1 upon summation of wj multiplied by the summation of wj and dot product of sj vector and mu</a:t>
            </a:r>
            <a:r>
              <a:rPr baseline="-25000" lang="en" sz="1200">
                <a:solidFill>
                  <a:srgbClr val="333333"/>
                </a:solidFill>
                <a:highlight>
                  <a:srgbClr val="FFFFFF"/>
                </a:highlight>
                <a:latin typeface="Georgia"/>
                <a:ea typeface="Georgia"/>
                <a:cs typeface="Georgia"/>
                <a:sym typeface="Georgia"/>
              </a:rPr>
              <a:t>i </a:t>
            </a:r>
            <a:r>
              <a:rPr lang="en" sz="1200">
                <a:solidFill>
                  <a:srgbClr val="333333"/>
                </a:solidFill>
                <a:highlight>
                  <a:srgbClr val="FFFFFF"/>
                </a:highlight>
                <a:latin typeface="Georgia"/>
                <a:ea typeface="Georgia"/>
                <a:cs typeface="Georgia"/>
                <a:sym typeface="Georgia"/>
              </a:rPr>
              <a:t>vector.</a:t>
            </a:r>
            <a:endParaRPr sz="1200">
              <a:solidFill>
                <a:srgbClr val="333333"/>
              </a:solidFill>
              <a:highlight>
                <a:srgbClr val="FFFFFF"/>
              </a:highlight>
              <a:latin typeface="Georgia"/>
              <a:ea typeface="Georgia"/>
              <a:cs typeface="Georgia"/>
              <a:sym typeface="Georgia"/>
            </a:endParaRPr>
          </a:p>
          <a:p>
            <a:pPr indent="0" lvl="0" marL="0" rtl="0" algn="l">
              <a:lnSpc>
                <a:spcPct val="115000"/>
              </a:lnSpc>
              <a:spcBef>
                <a:spcPts val="0"/>
              </a:spcBef>
              <a:spcAft>
                <a:spcPts val="0"/>
              </a:spcAft>
              <a:buNone/>
            </a:pPr>
            <a:r>
              <a:t/>
            </a:r>
            <a:endParaRPr sz="1200">
              <a:solidFill>
                <a:srgbClr val="333333"/>
              </a:solidFill>
              <a:highlight>
                <a:srgbClr val="FFFFFF"/>
              </a:highlight>
              <a:latin typeface="Georgia"/>
              <a:ea typeface="Georgia"/>
              <a:cs typeface="Georgia"/>
              <a:sym typeface="Georgia"/>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d2aff90848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d2aff90848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This graph shows the distribution of diversity by the level of activity. The GS score of all </a:t>
            </a:r>
            <a:r>
              <a:rPr lang="en" sz="1200"/>
              <a:t>users</a:t>
            </a:r>
            <a:r>
              <a:rPr lang="en" sz="1200"/>
              <a:t> available in the dataset is calculated and plotted here. The red line shows the graph of people with high GS score, centered around 0.7, which means that those people </a:t>
            </a:r>
            <a:r>
              <a:rPr lang="en" sz="1200"/>
              <a:t>who</a:t>
            </a:r>
            <a:r>
              <a:rPr lang="en" sz="1200"/>
              <a:t> listens to less number of tracks in the taken time frame, are tend to be </a:t>
            </a:r>
            <a:r>
              <a:rPr lang="en" sz="1200"/>
              <a:t>specialist</a:t>
            </a:r>
            <a:r>
              <a:rPr lang="en" sz="1200"/>
              <a:t>. We can see </a:t>
            </a:r>
            <a:r>
              <a:rPr lang="en" sz="1200">
                <a:solidFill>
                  <a:srgbClr val="333333"/>
                </a:solidFill>
                <a:highlight>
                  <a:srgbClr val="FFFFFF"/>
                </a:highlight>
                <a:latin typeface="Georgia"/>
                <a:ea typeface="Georgia"/>
                <a:cs typeface="Georgia"/>
                <a:sym typeface="Georgia"/>
              </a:rPr>
              <a:t>a broad diversity of listening diversity behaviors, ranging from extreme generalists to extreme specialists, at all levels of activity.</a:t>
            </a:r>
            <a:endParaRPr sz="1200"/>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d2aff90848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d2aff90848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300">
                <a:solidFill>
                  <a:srgbClr val="0E101A"/>
                </a:solidFill>
              </a:rPr>
              <a:t>After separately computing two </a:t>
            </a:r>
            <a:r>
              <a:rPr b="1" lang="en" sz="1300">
                <a:solidFill>
                  <a:srgbClr val="0E101A"/>
                </a:solidFill>
              </a:rPr>
              <a:t>GS-scores</a:t>
            </a:r>
            <a:r>
              <a:rPr lang="en" sz="1300">
                <a:solidFill>
                  <a:srgbClr val="0E101A"/>
                </a:solidFill>
              </a:rPr>
              <a:t> for each user, one only on organic listening and another only on programmed listening, We can visualize the joint distribution of these organic and programmed GS-scores in this figure. On inspecting this, we get that user-driven listening behavior is almost always more diverse than algorithmically-driven listening behavior since most of the mass is above the </a:t>
            </a:r>
            <a:r>
              <a:rPr i="1" lang="en" sz="1300">
                <a:solidFill>
                  <a:srgbClr val="0E101A"/>
                </a:solidFill>
              </a:rPr>
              <a:t>y</a:t>
            </a:r>
            <a:r>
              <a:rPr lang="en" sz="1300">
                <a:solidFill>
                  <a:srgbClr val="0E101A"/>
                </a:solidFill>
              </a:rPr>
              <a:t> = </a:t>
            </a:r>
            <a:r>
              <a:rPr i="1" lang="en" sz="1300">
                <a:solidFill>
                  <a:srgbClr val="0E101A"/>
                </a:solidFill>
              </a:rPr>
              <a:t>x</a:t>
            </a:r>
            <a:r>
              <a:rPr lang="en" sz="1300">
                <a:solidFill>
                  <a:srgbClr val="0E101A"/>
                </a:solidFill>
              </a:rPr>
              <a:t> line. </a:t>
            </a:r>
            <a:endParaRPr sz="1300">
              <a:solidFill>
                <a:srgbClr val="0E101A"/>
              </a:solidFill>
            </a:endParaRPr>
          </a:p>
          <a:p>
            <a:pPr indent="0" lvl="0" marL="0" rtl="0" algn="l">
              <a:lnSpc>
                <a:spcPct val="115000"/>
              </a:lnSpc>
              <a:spcBef>
                <a:spcPts val="0"/>
              </a:spcBef>
              <a:spcAft>
                <a:spcPts val="0"/>
              </a:spcAft>
              <a:buClr>
                <a:schemeClr val="dk1"/>
              </a:buClr>
              <a:buSzPts val="1100"/>
              <a:buFont typeface="Arial"/>
              <a:buNone/>
            </a:pPr>
            <a:r>
              <a:rPr lang="en" sz="1300">
                <a:solidFill>
                  <a:srgbClr val="0E101A"/>
                </a:solidFill>
              </a:rPr>
              <a:t>Algorithmic recommendations support “focused” consumption more clustered together in the space, whereas organic listening is more spread out.</a:t>
            </a:r>
            <a:endParaRPr sz="1300">
              <a:solidFill>
                <a:srgbClr val="0E101A"/>
              </a:solidFill>
            </a:endParaRPr>
          </a:p>
          <a:p>
            <a:pPr indent="0" lvl="0" marL="0" rtl="0" algn="l">
              <a:lnSpc>
                <a:spcPct val="115000"/>
              </a:lnSpc>
              <a:spcBef>
                <a:spcPts val="0"/>
              </a:spcBef>
              <a:spcAft>
                <a:spcPts val="0"/>
              </a:spcAft>
              <a:buNone/>
            </a:pPr>
            <a:r>
              <a:rPr lang="en" sz="1300">
                <a:solidFill>
                  <a:srgbClr val="0E101A"/>
                </a:solidFill>
              </a:rPr>
              <a:t>It could be the case that users use recommendations to satisfy their similarity-based needs and organic streaming to satisfy their exploration-based needs. It could also be that recommendation algorithms push users towards less diverse listening. </a:t>
            </a:r>
            <a:endParaRPr sz="1300">
              <a:solidFill>
                <a:srgbClr val="0E101A"/>
              </a:solidFill>
            </a:endParaRPr>
          </a:p>
          <a:p>
            <a:pPr indent="0" lvl="0" marL="0" rtl="0" algn="l">
              <a:lnSpc>
                <a:spcPct val="115000"/>
              </a:lnSpc>
              <a:spcBef>
                <a:spcPts val="0"/>
              </a:spcBef>
              <a:spcAft>
                <a:spcPts val="0"/>
              </a:spcAft>
              <a:buNone/>
            </a:pPr>
            <a:r>
              <a:t/>
            </a:r>
            <a:endParaRPr sz="1300">
              <a:solidFill>
                <a:srgbClr val="0E101A"/>
              </a:solidFill>
            </a:endParaRPr>
          </a:p>
          <a:p>
            <a:pPr indent="0" lvl="0" marL="0" rtl="0" algn="l">
              <a:lnSpc>
                <a:spcPct val="115000"/>
              </a:lnSpc>
              <a:spcBef>
                <a:spcPts val="0"/>
              </a:spcBef>
              <a:spcAft>
                <a:spcPts val="0"/>
              </a:spcAft>
              <a:buNone/>
            </a:pPr>
            <a:r>
              <a:rPr lang="en" sz="1300">
                <a:solidFill>
                  <a:srgbClr val="0E101A"/>
                </a:solidFill>
              </a:rPr>
              <a:t>------------------- basically if we compare the length wise projection from the line x=y, we can see that for less gs score this projection height is less  telling that number of people with more diversity in organic similarity are less while they are comparatively larger in case of programmed similarity as the projection hight is longer here.  </a:t>
            </a:r>
            <a:endParaRPr sz="1300">
              <a:solidFill>
                <a:srgbClr val="0E101A"/>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cxnSp>
        <p:nvCxnSpPr>
          <p:cNvPr id="10" name="Google Shape;10;p2"/>
          <p:cNvCxnSpPr/>
          <p:nvPr/>
        </p:nvCxnSpPr>
        <p:spPr>
          <a:xfrm>
            <a:off x="7007735" y="3176888"/>
            <a:ext cx="562200" cy="0"/>
          </a:xfrm>
          <a:prstGeom prst="straightConnector1">
            <a:avLst/>
          </a:prstGeom>
          <a:noFill/>
          <a:ln cap="flat" cmpd="sng" w="76200">
            <a:solidFill>
              <a:schemeClr val="lt2"/>
            </a:solidFill>
            <a:prstDash val="solid"/>
            <a:round/>
            <a:headEnd len="sm" w="sm" type="none"/>
            <a:tailEnd len="sm" w="sm" type="none"/>
          </a:ln>
        </p:spPr>
      </p:cxnSp>
      <p:cxnSp>
        <p:nvCxnSpPr>
          <p:cNvPr id="11" name="Google Shape;11;p2"/>
          <p:cNvCxnSpPr/>
          <p:nvPr/>
        </p:nvCxnSpPr>
        <p:spPr>
          <a:xfrm>
            <a:off x="1575035" y="3158252"/>
            <a:ext cx="562200" cy="0"/>
          </a:xfrm>
          <a:prstGeom prst="straightConnector1">
            <a:avLst/>
          </a:prstGeom>
          <a:noFill/>
          <a:ln cap="flat" cmpd="sng" w="76200">
            <a:solidFill>
              <a:schemeClr val="lt2"/>
            </a:solidFill>
            <a:prstDash val="solid"/>
            <a:round/>
            <a:headEnd len="sm" w="sm" type="none"/>
            <a:tailEnd len="sm" w="sm" type="none"/>
          </a:ln>
        </p:spPr>
      </p:cxnSp>
      <p:grpSp>
        <p:nvGrpSpPr>
          <p:cNvPr id="12" name="Google Shape;12;p2"/>
          <p:cNvGrpSpPr/>
          <p:nvPr/>
        </p:nvGrpSpPr>
        <p:grpSpPr>
          <a:xfrm>
            <a:off x="1004144" y="1022025"/>
            <a:ext cx="7136668" cy="152400"/>
            <a:chOff x="1346429" y="1011300"/>
            <a:chExt cx="6452100" cy="152400"/>
          </a:xfrm>
        </p:grpSpPr>
        <p:cxnSp>
          <p:nvCxnSpPr>
            <p:cNvPr id="13" name="Google Shape;13;p2"/>
            <p:cNvCxnSpPr/>
            <p:nvPr/>
          </p:nvCxnSpPr>
          <p:spPr>
            <a:xfrm rot="10800000">
              <a:off x="1346429" y="1011300"/>
              <a:ext cx="6452100" cy="0"/>
            </a:xfrm>
            <a:prstGeom prst="straightConnector1">
              <a:avLst/>
            </a:prstGeom>
            <a:noFill/>
            <a:ln cap="flat" cmpd="sng" w="76200">
              <a:solidFill>
                <a:schemeClr val="accent3"/>
              </a:solidFill>
              <a:prstDash val="solid"/>
              <a:round/>
              <a:headEnd len="sm" w="sm" type="none"/>
              <a:tailEnd len="sm" w="sm" type="none"/>
            </a:ln>
          </p:spPr>
        </p:cxnSp>
        <p:cxnSp>
          <p:nvCxnSpPr>
            <p:cNvPr id="14" name="Google Shape;14;p2"/>
            <p:cNvCxnSpPr/>
            <p:nvPr/>
          </p:nvCxnSpPr>
          <p:spPr>
            <a:xfrm rot="10800000">
              <a:off x="1346429" y="1163700"/>
              <a:ext cx="6452100" cy="0"/>
            </a:xfrm>
            <a:prstGeom prst="straightConnector1">
              <a:avLst/>
            </a:prstGeom>
            <a:noFill/>
            <a:ln cap="flat" cmpd="sng" w="9525">
              <a:solidFill>
                <a:schemeClr val="accent3"/>
              </a:solidFill>
              <a:prstDash val="solid"/>
              <a:round/>
              <a:headEnd len="sm" w="sm" type="none"/>
              <a:tailEnd len="sm" w="sm" type="none"/>
            </a:ln>
          </p:spPr>
        </p:cxnSp>
      </p:grpSp>
      <p:grpSp>
        <p:nvGrpSpPr>
          <p:cNvPr id="15" name="Google Shape;15;p2"/>
          <p:cNvGrpSpPr/>
          <p:nvPr/>
        </p:nvGrpSpPr>
        <p:grpSpPr>
          <a:xfrm>
            <a:off x="1004151" y="3969100"/>
            <a:ext cx="7136668" cy="152400"/>
            <a:chOff x="1346435" y="3969088"/>
            <a:chExt cx="6452100" cy="152400"/>
          </a:xfrm>
        </p:grpSpPr>
        <p:cxnSp>
          <p:nvCxnSpPr>
            <p:cNvPr id="16" name="Google Shape;16;p2"/>
            <p:cNvCxnSpPr/>
            <p:nvPr/>
          </p:nvCxnSpPr>
          <p:spPr>
            <a:xfrm>
              <a:off x="1346435" y="4121488"/>
              <a:ext cx="6452100" cy="0"/>
            </a:xfrm>
            <a:prstGeom prst="straightConnector1">
              <a:avLst/>
            </a:prstGeom>
            <a:noFill/>
            <a:ln cap="flat" cmpd="sng" w="76200">
              <a:solidFill>
                <a:schemeClr val="accent3"/>
              </a:solidFill>
              <a:prstDash val="solid"/>
              <a:round/>
              <a:headEnd len="sm" w="sm" type="none"/>
              <a:tailEnd len="sm" w="sm" type="none"/>
            </a:ln>
          </p:spPr>
        </p:cxnSp>
        <p:cxnSp>
          <p:nvCxnSpPr>
            <p:cNvPr id="17" name="Google Shape;17;p2"/>
            <p:cNvCxnSpPr/>
            <p:nvPr/>
          </p:nvCxnSpPr>
          <p:spPr>
            <a:xfrm>
              <a:off x="1346435" y="3969088"/>
              <a:ext cx="6452100" cy="0"/>
            </a:xfrm>
            <a:prstGeom prst="straightConnector1">
              <a:avLst/>
            </a:prstGeom>
            <a:noFill/>
            <a:ln cap="flat" cmpd="sng" w="9525">
              <a:solidFill>
                <a:schemeClr val="accent3"/>
              </a:solidFill>
              <a:prstDash val="solid"/>
              <a:round/>
              <a:headEnd len="sm" w="sm" type="none"/>
              <a:tailEnd len="sm" w="sm" type="none"/>
            </a:ln>
          </p:spPr>
        </p:cxnSp>
      </p:grpSp>
      <p:sp>
        <p:nvSpPr>
          <p:cNvPr id="18" name="Google Shape;18;p2"/>
          <p:cNvSpPr txBox="1"/>
          <p:nvPr>
            <p:ph type="ctrTitle"/>
          </p:nvPr>
        </p:nvSpPr>
        <p:spPr>
          <a:xfrm>
            <a:off x="1004150" y="1751764"/>
            <a:ext cx="7136700" cy="1022400"/>
          </a:xfrm>
          <a:prstGeom prst="rect">
            <a:avLst/>
          </a:prstGeom>
        </p:spPr>
        <p:txBody>
          <a:bodyPr anchorCtr="0" anchor="b" bIns="91425" lIns="91425" spcFirstLastPara="1" rIns="91425" wrap="square" tIns="91425">
            <a:normAutofit/>
          </a:bodyPr>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p:txBody>
      </p:sp>
      <p:sp>
        <p:nvSpPr>
          <p:cNvPr id="19" name="Google Shape;19;p2"/>
          <p:cNvSpPr txBox="1"/>
          <p:nvPr>
            <p:ph idx="1" type="subTitle"/>
          </p:nvPr>
        </p:nvSpPr>
        <p:spPr>
          <a:xfrm>
            <a:off x="2137225" y="2850039"/>
            <a:ext cx="48705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20" name="Google Shape;20;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5" name="Shape 55"/>
        <p:cNvGrpSpPr/>
        <p:nvPr/>
      </p:nvGrpSpPr>
      <p:grpSpPr>
        <a:xfrm>
          <a:off x="0" y="0"/>
          <a:ext cx="0" cy="0"/>
          <a:chOff x="0" y="0"/>
          <a:chExt cx="0" cy="0"/>
        </a:xfrm>
      </p:grpSpPr>
      <p:sp>
        <p:nvSpPr>
          <p:cNvPr id="56" name="Google Shape;56;p11"/>
          <p:cNvSpPr/>
          <p:nvPr/>
        </p:nvSpPr>
        <p:spPr>
          <a:xfrm>
            <a:off x="-75"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11"/>
          <p:cNvSpPr txBox="1"/>
          <p:nvPr>
            <p:ph hasCustomPrompt="1" type="title"/>
          </p:nvPr>
        </p:nvSpPr>
        <p:spPr>
          <a:xfrm>
            <a:off x="311700" y="1304850"/>
            <a:ext cx="8520600" cy="15384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accent3"/>
              </a:buClr>
              <a:buSzPts val="13000"/>
              <a:buNone/>
              <a:defRPr sz="13000">
                <a:solidFill>
                  <a:schemeClr val="accent3"/>
                </a:solidFill>
              </a:defRPr>
            </a:lvl1pPr>
            <a:lvl2pPr lvl="1" algn="ctr">
              <a:spcBef>
                <a:spcPts val="0"/>
              </a:spcBef>
              <a:spcAft>
                <a:spcPts val="0"/>
              </a:spcAft>
              <a:buClr>
                <a:schemeClr val="accent3"/>
              </a:buClr>
              <a:buSzPts val="13000"/>
              <a:buNone/>
              <a:defRPr sz="13000">
                <a:solidFill>
                  <a:schemeClr val="accent3"/>
                </a:solidFill>
              </a:defRPr>
            </a:lvl2pPr>
            <a:lvl3pPr lvl="2" algn="ctr">
              <a:spcBef>
                <a:spcPts val="0"/>
              </a:spcBef>
              <a:spcAft>
                <a:spcPts val="0"/>
              </a:spcAft>
              <a:buClr>
                <a:schemeClr val="accent3"/>
              </a:buClr>
              <a:buSzPts val="13000"/>
              <a:buNone/>
              <a:defRPr sz="13000">
                <a:solidFill>
                  <a:schemeClr val="accent3"/>
                </a:solidFill>
              </a:defRPr>
            </a:lvl3pPr>
            <a:lvl4pPr lvl="3" algn="ctr">
              <a:spcBef>
                <a:spcPts val="0"/>
              </a:spcBef>
              <a:spcAft>
                <a:spcPts val="0"/>
              </a:spcAft>
              <a:buClr>
                <a:schemeClr val="accent3"/>
              </a:buClr>
              <a:buSzPts val="13000"/>
              <a:buNone/>
              <a:defRPr sz="13000">
                <a:solidFill>
                  <a:schemeClr val="accent3"/>
                </a:solidFill>
              </a:defRPr>
            </a:lvl4pPr>
            <a:lvl5pPr lvl="4" algn="ctr">
              <a:spcBef>
                <a:spcPts val="0"/>
              </a:spcBef>
              <a:spcAft>
                <a:spcPts val="0"/>
              </a:spcAft>
              <a:buClr>
                <a:schemeClr val="accent3"/>
              </a:buClr>
              <a:buSzPts val="13000"/>
              <a:buNone/>
              <a:defRPr sz="13000">
                <a:solidFill>
                  <a:schemeClr val="accent3"/>
                </a:solidFill>
              </a:defRPr>
            </a:lvl5pPr>
            <a:lvl6pPr lvl="5" algn="ctr">
              <a:spcBef>
                <a:spcPts val="0"/>
              </a:spcBef>
              <a:spcAft>
                <a:spcPts val="0"/>
              </a:spcAft>
              <a:buClr>
                <a:schemeClr val="accent3"/>
              </a:buClr>
              <a:buSzPts val="13000"/>
              <a:buNone/>
              <a:defRPr sz="13000">
                <a:solidFill>
                  <a:schemeClr val="accent3"/>
                </a:solidFill>
              </a:defRPr>
            </a:lvl6pPr>
            <a:lvl7pPr lvl="6" algn="ctr">
              <a:spcBef>
                <a:spcPts val="0"/>
              </a:spcBef>
              <a:spcAft>
                <a:spcPts val="0"/>
              </a:spcAft>
              <a:buClr>
                <a:schemeClr val="accent3"/>
              </a:buClr>
              <a:buSzPts val="13000"/>
              <a:buNone/>
              <a:defRPr sz="13000">
                <a:solidFill>
                  <a:schemeClr val="accent3"/>
                </a:solidFill>
              </a:defRPr>
            </a:lvl7pPr>
            <a:lvl8pPr lvl="7" algn="ctr">
              <a:spcBef>
                <a:spcPts val="0"/>
              </a:spcBef>
              <a:spcAft>
                <a:spcPts val="0"/>
              </a:spcAft>
              <a:buClr>
                <a:schemeClr val="accent3"/>
              </a:buClr>
              <a:buSzPts val="13000"/>
              <a:buNone/>
              <a:defRPr sz="13000">
                <a:solidFill>
                  <a:schemeClr val="accent3"/>
                </a:solidFill>
              </a:defRPr>
            </a:lvl8pPr>
            <a:lvl9pPr lvl="8" algn="ctr">
              <a:spcBef>
                <a:spcPts val="0"/>
              </a:spcBef>
              <a:spcAft>
                <a:spcPts val="0"/>
              </a:spcAft>
              <a:buClr>
                <a:schemeClr val="accent3"/>
              </a:buClr>
              <a:buSzPts val="13000"/>
              <a:buNone/>
              <a:defRPr sz="13000">
                <a:solidFill>
                  <a:schemeClr val="accent3"/>
                </a:solidFill>
              </a:defRPr>
            </a:lvl9pPr>
          </a:lstStyle>
          <a:p>
            <a:r>
              <a:t>xx%</a:t>
            </a:r>
          </a:p>
        </p:txBody>
      </p:sp>
      <p:sp>
        <p:nvSpPr>
          <p:cNvPr id="58" name="Google Shape;58;p11"/>
          <p:cNvSpPr txBox="1"/>
          <p:nvPr>
            <p:ph idx="1" type="body"/>
          </p:nvPr>
        </p:nvSpPr>
        <p:spPr>
          <a:xfrm>
            <a:off x="311700" y="2995650"/>
            <a:ext cx="8520600" cy="10716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9" name="Google Shape;59;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0" name="Shape 60"/>
        <p:cNvGrpSpPr/>
        <p:nvPr/>
      </p:nvGrpSpPr>
      <p:grpSpPr>
        <a:xfrm>
          <a:off x="0" y="0"/>
          <a:ext cx="0" cy="0"/>
          <a:chOff x="0" y="0"/>
          <a:chExt cx="0" cy="0"/>
        </a:xfrm>
      </p:grpSpPr>
      <p:sp>
        <p:nvSpPr>
          <p:cNvPr id="61" name="Google Shape;61;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1" name="Shape 21"/>
        <p:cNvGrpSpPr/>
        <p:nvPr/>
      </p:nvGrpSpPr>
      <p:grpSpPr>
        <a:xfrm>
          <a:off x="0" y="0"/>
          <a:ext cx="0" cy="0"/>
          <a:chOff x="0" y="0"/>
          <a:chExt cx="0" cy="0"/>
        </a:xfrm>
      </p:grpSpPr>
      <p:sp>
        <p:nvSpPr>
          <p:cNvPr id="22" name="Google Shape;22;p3"/>
          <p:cNvSpPr/>
          <p:nvPr/>
        </p:nvSpPr>
        <p:spPr>
          <a:xfrm>
            <a:off x="-50" y="2571900"/>
            <a:ext cx="9144000" cy="2571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txBox="1"/>
          <p:nvPr>
            <p:ph type="title"/>
          </p:nvPr>
        </p:nvSpPr>
        <p:spPr>
          <a:xfrm>
            <a:off x="311700" y="814800"/>
            <a:ext cx="8571300" cy="9420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a:lvl1pPr>
            <a:lvl2pPr lvl="1" algn="ctr">
              <a:spcBef>
                <a:spcPts val="0"/>
              </a:spcBef>
              <a:spcAft>
                <a:spcPts val="0"/>
              </a:spcAft>
              <a:buSzPts val="3600"/>
              <a:buNone/>
              <a:defRPr/>
            </a:lvl2pPr>
            <a:lvl3pPr lvl="2" algn="ctr">
              <a:spcBef>
                <a:spcPts val="0"/>
              </a:spcBef>
              <a:spcAft>
                <a:spcPts val="0"/>
              </a:spcAft>
              <a:buSzPts val="3600"/>
              <a:buNone/>
              <a:defRPr/>
            </a:lvl3pPr>
            <a:lvl4pPr lvl="3" algn="ctr">
              <a:spcBef>
                <a:spcPts val="0"/>
              </a:spcBef>
              <a:spcAft>
                <a:spcPts val="0"/>
              </a:spcAft>
              <a:buSzPts val="3600"/>
              <a:buNone/>
              <a:defRPr/>
            </a:lvl4pPr>
            <a:lvl5pPr lvl="4" algn="ctr">
              <a:spcBef>
                <a:spcPts val="0"/>
              </a:spcBef>
              <a:spcAft>
                <a:spcPts val="0"/>
              </a:spcAft>
              <a:buSzPts val="3600"/>
              <a:buNone/>
              <a:defRPr/>
            </a:lvl5pPr>
            <a:lvl6pPr lvl="5" algn="ctr">
              <a:spcBef>
                <a:spcPts val="0"/>
              </a:spcBef>
              <a:spcAft>
                <a:spcPts val="0"/>
              </a:spcAft>
              <a:buSzPts val="3600"/>
              <a:buNone/>
              <a:defRPr/>
            </a:lvl6pPr>
            <a:lvl7pPr lvl="6" algn="ctr">
              <a:spcBef>
                <a:spcPts val="0"/>
              </a:spcBef>
              <a:spcAft>
                <a:spcPts val="0"/>
              </a:spcAft>
              <a:buSzPts val="3600"/>
              <a:buNone/>
              <a:defRPr/>
            </a:lvl7pPr>
            <a:lvl8pPr lvl="7" algn="ctr">
              <a:spcBef>
                <a:spcPts val="0"/>
              </a:spcBef>
              <a:spcAft>
                <a:spcPts val="0"/>
              </a:spcAft>
              <a:buSzPts val="3600"/>
              <a:buNone/>
              <a:defRPr/>
            </a:lvl8pPr>
            <a:lvl9pPr lvl="8" algn="ctr">
              <a:spcBef>
                <a:spcPts val="0"/>
              </a:spcBef>
              <a:spcAft>
                <a:spcPts val="0"/>
              </a:spcAft>
              <a:buSzPts val="3600"/>
              <a:buNone/>
              <a:defRPr/>
            </a:lvl9pPr>
          </a:lstStyle>
          <a:p/>
        </p:txBody>
      </p:sp>
      <p:sp>
        <p:nvSpPr>
          <p:cNvPr id="24" name="Google Shape;24;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5" name="Shape 25"/>
        <p:cNvGrpSpPr/>
        <p:nvPr/>
      </p:nvGrpSpPr>
      <p:grpSpPr>
        <a:xfrm>
          <a:off x="0" y="0"/>
          <a:ext cx="0" cy="0"/>
          <a:chOff x="0" y="0"/>
          <a:chExt cx="0" cy="0"/>
        </a:xfrm>
      </p:grpSpPr>
      <p:sp>
        <p:nvSpPr>
          <p:cNvPr id="26" name="Google Shape;26;p4"/>
          <p:cNvSpPr/>
          <p:nvPr/>
        </p:nvSpPr>
        <p:spPr>
          <a:xfrm>
            <a:off x="-75" y="5045700"/>
            <a:ext cx="9144000" cy="97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txBox="1"/>
          <p:nvPr>
            <p:ph type="title"/>
          </p:nvPr>
        </p:nvSpPr>
        <p:spPr>
          <a:xfrm>
            <a:off x="311700" y="445025"/>
            <a:ext cx="8520600" cy="7074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28" name="Google Shape;28;p4"/>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9" name="Google Shape;2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0" name="Shape 30"/>
        <p:cNvGrpSpPr/>
        <p:nvPr/>
      </p:nvGrpSpPr>
      <p:grpSpPr>
        <a:xfrm>
          <a:off x="0" y="0"/>
          <a:ext cx="0" cy="0"/>
          <a:chOff x="0" y="0"/>
          <a:chExt cx="0" cy="0"/>
        </a:xfrm>
      </p:grpSpPr>
      <p:sp>
        <p:nvSpPr>
          <p:cNvPr id="31" name="Google Shape;31;p5"/>
          <p:cNvSpPr txBox="1"/>
          <p:nvPr>
            <p:ph type="title"/>
          </p:nvPr>
        </p:nvSpPr>
        <p:spPr>
          <a:xfrm>
            <a:off x="311700" y="445025"/>
            <a:ext cx="8520600" cy="7074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32" name="Google Shape;32;p5"/>
          <p:cNvSpPr txBox="1"/>
          <p:nvPr>
            <p:ph idx="1" type="body"/>
          </p:nvPr>
        </p:nvSpPr>
        <p:spPr>
          <a:xfrm>
            <a:off x="311700" y="1266175"/>
            <a:ext cx="3999900" cy="33027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3" name="Google Shape;33;p5"/>
          <p:cNvSpPr txBox="1"/>
          <p:nvPr>
            <p:ph idx="2" type="body"/>
          </p:nvPr>
        </p:nvSpPr>
        <p:spPr>
          <a:xfrm>
            <a:off x="4832400" y="1266175"/>
            <a:ext cx="3999900" cy="33027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4" name="Google Shape;3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5" name="Shape 35"/>
        <p:cNvGrpSpPr/>
        <p:nvPr/>
      </p:nvGrpSpPr>
      <p:grpSpPr>
        <a:xfrm>
          <a:off x="0" y="0"/>
          <a:ext cx="0" cy="0"/>
          <a:chOff x="0" y="0"/>
          <a:chExt cx="0" cy="0"/>
        </a:xfrm>
      </p:grpSpPr>
      <p:sp>
        <p:nvSpPr>
          <p:cNvPr id="36" name="Google Shape;36;p6"/>
          <p:cNvSpPr txBox="1"/>
          <p:nvPr>
            <p:ph type="title"/>
          </p:nvPr>
        </p:nvSpPr>
        <p:spPr>
          <a:xfrm>
            <a:off x="311700" y="445025"/>
            <a:ext cx="8520600" cy="7074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37" name="Google Shape;3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8" name="Shape 38"/>
        <p:cNvGrpSpPr/>
        <p:nvPr/>
      </p:nvGrpSpPr>
      <p:grpSpPr>
        <a:xfrm>
          <a:off x="0" y="0"/>
          <a:ext cx="0" cy="0"/>
          <a:chOff x="0" y="0"/>
          <a:chExt cx="0" cy="0"/>
        </a:xfrm>
      </p:grpSpPr>
      <p:sp>
        <p:nvSpPr>
          <p:cNvPr id="39" name="Google Shape;3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0" name="Google Shape;4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1" name="Google Shape;4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6"/>
        </a:solidFill>
      </p:bgPr>
    </p:bg>
    <p:spTree>
      <p:nvGrpSpPr>
        <p:cNvPr id="42" name="Shape 42"/>
        <p:cNvGrpSpPr/>
        <p:nvPr/>
      </p:nvGrpSpPr>
      <p:grpSpPr>
        <a:xfrm>
          <a:off x="0" y="0"/>
          <a:ext cx="0" cy="0"/>
          <a:chOff x="0" y="0"/>
          <a:chExt cx="0" cy="0"/>
        </a:xfrm>
      </p:grpSpPr>
      <p:sp>
        <p:nvSpPr>
          <p:cNvPr id="43" name="Google Shape;43;p8"/>
          <p:cNvSpPr txBox="1"/>
          <p:nvPr>
            <p:ph type="title"/>
          </p:nvPr>
        </p:nvSpPr>
        <p:spPr>
          <a:xfrm>
            <a:off x="490250" y="526350"/>
            <a:ext cx="56136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dk2"/>
              </a:buClr>
              <a:buSzPts val="5400"/>
              <a:buNone/>
              <a:defRPr b="0" sz="5400">
                <a:solidFill>
                  <a:schemeClr val="dk2"/>
                </a:solidFill>
              </a:defRPr>
            </a:lvl1pPr>
            <a:lvl2pPr lvl="1">
              <a:spcBef>
                <a:spcPts val="0"/>
              </a:spcBef>
              <a:spcAft>
                <a:spcPts val="0"/>
              </a:spcAft>
              <a:buClr>
                <a:schemeClr val="dk2"/>
              </a:buClr>
              <a:buSzPts val="5400"/>
              <a:buNone/>
              <a:defRPr b="0" sz="5400">
                <a:solidFill>
                  <a:schemeClr val="dk2"/>
                </a:solidFill>
              </a:defRPr>
            </a:lvl2pPr>
            <a:lvl3pPr lvl="2">
              <a:spcBef>
                <a:spcPts val="0"/>
              </a:spcBef>
              <a:spcAft>
                <a:spcPts val="0"/>
              </a:spcAft>
              <a:buClr>
                <a:schemeClr val="dk2"/>
              </a:buClr>
              <a:buSzPts val="5400"/>
              <a:buNone/>
              <a:defRPr b="0" sz="5400">
                <a:solidFill>
                  <a:schemeClr val="dk2"/>
                </a:solidFill>
              </a:defRPr>
            </a:lvl3pPr>
            <a:lvl4pPr lvl="3">
              <a:spcBef>
                <a:spcPts val="0"/>
              </a:spcBef>
              <a:spcAft>
                <a:spcPts val="0"/>
              </a:spcAft>
              <a:buClr>
                <a:schemeClr val="dk2"/>
              </a:buClr>
              <a:buSzPts val="5400"/>
              <a:buNone/>
              <a:defRPr b="0" sz="5400">
                <a:solidFill>
                  <a:schemeClr val="dk2"/>
                </a:solidFill>
              </a:defRPr>
            </a:lvl4pPr>
            <a:lvl5pPr lvl="4">
              <a:spcBef>
                <a:spcPts val="0"/>
              </a:spcBef>
              <a:spcAft>
                <a:spcPts val="0"/>
              </a:spcAft>
              <a:buClr>
                <a:schemeClr val="dk2"/>
              </a:buClr>
              <a:buSzPts val="5400"/>
              <a:buNone/>
              <a:defRPr b="0" sz="5400">
                <a:solidFill>
                  <a:schemeClr val="dk2"/>
                </a:solidFill>
              </a:defRPr>
            </a:lvl5pPr>
            <a:lvl6pPr lvl="5">
              <a:spcBef>
                <a:spcPts val="0"/>
              </a:spcBef>
              <a:spcAft>
                <a:spcPts val="0"/>
              </a:spcAft>
              <a:buClr>
                <a:schemeClr val="dk2"/>
              </a:buClr>
              <a:buSzPts val="5400"/>
              <a:buNone/>
              <a:defRPr b="0" sz="5400">
                <a:solidFill>
                  <a:schemeClr val="dk2"/>
                </a:solidFill>
              </a:defRPr>
            </a:lvl6pPr>
            <a:lvl7pPr lvl="6">
              <a:spcBef>
                <a:spcPts val="0"/>
              </a:spcBef>
              <a:spcAft>
                <a:spcPts val="0"/>
              </a:spcAft>
              <a:buClr>
                <a:schemeClr val="dk2"/>
              </a:buClr>
              <a:buSzPts val="5400"/>
              <a:buNone/>
              <a:defRPr b="0" sz="5400">
                <a:solidFill>
                  <a:schemeClr val="dk2"/>
                </a:solidFill>
              </a:defRPr>
            </a:lvl7pPr>
            <a:lvl8pPr lvl="7">
              <a:spcBef>
                <a:spcPts val="0"/>
              </a:spcBef>
              <a:spcAft>
                <a:spcPts val="0"/>
              </a:spcAft>
              <a:buClr>
                <a:schemeClr val="dk2"/>
              </a:buClr>
              <a:buSzPts val="5400"/>
              <a:buNone/>
              <a:defRPr b="0" sz="5400">
                <a:solidFill>
                  <a:schemeClr val="dk2"/>
                </a:solidFill>
              </a:defRPr>
            </a:lvl8pPr>
            <a:lvl9pPr lvl="8">
              <a:spcBef>
                <a:spcPts val="0"/>
              </a:spcBef>
              <a:spcAft>
                <a:spcPts val="0"/>
              </a:spcAft>
              <a:buClr>
                <a:schemeClr val="dk2"/>
              </a:buClr>
              <a:buSzPts val="5400"/>
              <a:buNone/>
              <a:defRPr b="0" sz="5400">
                <a:solidFill>
                  <a:schemeClr val="dk2"/>
                </a:solidFill>
              </a:defRPr>
            </a:lvl9pPr>
          </a:lstStyle>
          <a:p/>
        </p:txBody>
      </p:sp>
      <p:sp>
        <p:nvSpPr>
          <p:cNvPr id="44" name="Google Shape;4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5" name="Shape 45"/>
        <p:cNvGrpSpPr/>
        <p:nvPr/>
      </p:nvGrpSpPr>
      <p:grpSpPr>
        <a:xfrm>
          <a:off x="0" y="0"/>
          <a:ext cx="0" cy="0"/>
          <a:chOff x="0" y="0"/>
          <a:chExt cx="0" cy="0"/>
        </a:xfrm>
      </p:grpSpPr>
      <p:sp>
        <p:nvSpPr>
          <p:cNvPr id="46" name="Google Shape;46;p9"/>
          <p:cNvSpPr/>
          <p:nvPr/>
        </p:nvSpPr>
        <p:spPr>
          <a:xfrm>
            <a:off x="4572000" y="0"/>
            <a:ext cx="4572000" cy="5143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 name="Google Shape;47;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8" name="Google Shape;48;p9"/>
          <p:cNvSpPr txBox="1"/>
          <p:nvPr>
            <p:ph type="title"/>
          </p:nvPr>
        </p:nvSpPr>
        <p:spPr>
          <a:xfrm>
            <a:off x="265500" y="1039675"/>
            <a:ext cx="4045200" cy="16758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9" name="Google Shape;49;p9"/>
          <p:cNvSpPr txBox="1"/>
          <p:nvPr>
            <p:ph idx="1" type="subTitle"/>
          </p:nvPr>
        </p:nvSpPr>
        <p:spPr>
          <a:xfrm>
            <a:off x="265500" y="27268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0" name="Google Shape;50;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51" name="Google Shape;51;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2" name="Shape 52"/>
        <p:cNvGrpSpPr/>
        <p:nvPr/>
      </p:nvGrpSpPr>
      <p:grpSpPr>
        <a:xfrm>
          <a:off x="0" y="0"/>
          <a:ext cx="0" cy="0"/>
          <a:chOff x="0" y="0"/>
          <a:chExt cx="0" cy="0"/>
        </a:xfrm>
      </p:grpSpPr>
      <p:sp>
        <p:nvSpPr>
          <p:cNvPr id="53" name="Google Shape;53;p10"/>
          <p:cNvSpPr txBox="1"/>
          <p:nvPr>
            <p:ph idx="1" type="body"/>
          </p:nvPr>
        </p:nvSpPr>
        <p:spPr>
          <a:xfrm>
            <a:off x="311700" y="42307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2400"/>
              <a:buFont typeface="PT Sans Narrow"/>
              <a:buNone/>
              <a:defRPr sz="2400">
                <a:latin typeface="PT Sans Narrow"/>
                <a:ea typeface="PT Sans Narrow"/>
                <a:cs typeface="PT Sans Narrow"/>
                <a:sym typeface="PT Sans Narrow"/>
              </a:defRPr>
            </a:lvl1pPr>
          </a:lstStyle>
          <a:p/>
        </p:txBody>
      </p:sp>
      <p:sp>
        <p:nvSpPr>
          <p:cNvPr id="54" name="Google Shape;54;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tropic">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1pPr>
            <a:lvl2pPr lvl="1">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2pPr>
            <a:lvl3pPr lvl="2">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3pPr>
            <a:lvl4pPr lvl="3">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4pPr>
            <a:lvl5pPr lvl="4">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5pPr>
            <a:lvl6pPr lvl="5">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6pPr>
            <a:lvl7pPr lvl="6">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7pPr>
            <a:lvl8pPr lvl="7">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8pPr>
            <a:lvl9pPr lvl="8">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9pPr>
          </a:lstStyle>
          <a:p/>
        </p:txBody>
      </p:sp>
      <p:sp>
        <p:nvSpPr>
          <p:cNvPr id="7" name="Google Shape;7;p1"/>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indent="-317500" lvl="1" marL="9144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indent="-317500" lvl="2" marL="13716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indent="-317500" lvl="3" marL="18288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indent="-317500" lvl="4" marL="22860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indent="-317500" lvl="5" marL="27432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indent="-317500" lvl="6" marL="32004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indent="-317500" lvl="7" marL="36576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indent="-317500" lvl="8" marL="41148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Open Sans"/>
                <a:ea typeface="Open Sans"/>
                <a:cs typeface="Open Sans"/>
                <a:sym typeface="Open Sans"/>
              </a:defRPr>
            </a:lvl1pPr>
            <a:lvl2pPr lvl="1" algn="r">
              <a:buNone/>
              <a:defRPr sz="1000">
                <a:solidFill>
                  <a:schemeClr val="dk2"/>
                </a:solidFill>
                <a:latin typeface="Open Sans"/>
                <a:ea typeface="Open Sans"/>
                <a:cs typeface="Open Sans"/>
                <a:sym typeface="Open Sans"/>
              </a:defRPr>
            </a:lvl2pPr>
            <a:lvl3pPr lvl="2" algn="r">
              <a:buNone/>
              <a:defRPr sz="1000">
                <a:solidFill>
                  <a:schemeClr val="dk2"/>
                </a:solidFill>
                <a:latin typeface="Open Sans"/>
                <a:ea typeface="Open Sans"/>
                <a:cs typeface="Open Sans"/>
                <a:sym typeface="Open Sans"/>
              </a:defRPr>
            </a:lvl3pPr>
            <a:lvl4pPr lvl="3" algn="r">
              <a:buNone/>
              <a:defRPr sz="1000">
                <a:solidFill>
                  <a:schemeClr val="dk2"/>
                </a:solidFill>
                <a:latin typeface="Open Sans"/>
                <a:ea typeface="Open Sans"/>
                <a:cs typeface="Open Sans"/>
                <a:sym typeface="Open Sans"/>
              </a:defRPr>
            </a:lvl4pPr>
            <a:lvl5pPr lvl="4" algn="r">
              <a:buNone/>
              <a:defRPr sz="1000">
                <a:solidFill>
                  <a:schemeClr val="dk2"/>
                </a:solidFill>
                <a:latin typeface="Open Sans"/>
                <a:ea typeface="Open Sans"/>
                <a:cs typeface="Open Sans"/>
                <a:sym typeface="Open Sans"/>
              </a:defRPr>
            </a:lvl5pPr>
            <a:lvl6pPr lvl="5" algn="r">
              <a:buNone/>
              <a:defRPr sz="1000">
                <a:solidFill>
                  <a:schemeClr val="dk2"/>
                </a:solidFill>
                <a:latin typeface="Open Sans"/>
                <a:ea typeface="Open Sans"/>
                <a:cs typeface="Open Sans"/>
                <a:sym typeface="Open Sans"/>
              </a:defRPr>
            </a:lvl6pPr>
            <a:lvl7pPr lvl="6" algn="r">
              <a:buNone/>
              <a:defRPr sz="1000">
                <a:solidFill>
                  <a:schemeClr val="dk2"/>
                </a:solidFill>
                <a:latin typeface="Open Sans"/>
                <a:ea typeface="Open Sans"/>
                <a:cs typeface="Open Sans"/>
                <a:sym typeface="Open Sans"/>
              </a:defRPr>
            </a:lvl7pPr>
            <a:lvl8pPr lvl="7" algn="r">
              <a:buNone/>
              <a:defRPr sz="1000">
                <a:solidFill>
                  <a:schemeClr val="dk2"/>
                </a:solidFill>
                <a:latin typeface="Open Sans"/>
                <a:ea typeface="Open Sans"/>
                <a:cs typeface="Open Sans"/>
                <a:sym typeface="Open Sans"/>
              </a:defRPr>
            </a:lvl8pPr>
            <a:lvl9pPr lvl="8" algn="r">
              <a:buNone/>
              <a:defRPr sz="1000">
                <a:solidFill>
                  <a:schemeClr val="dk2"/>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1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1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1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9.png"/><Relationship Id="rId4" Type="http://schemas.openxmlformats.org/officeDocument/2006/relationships/image" Target="../media/image1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hyperlink" Target="https://research.atspotify.com/algorithmic-effects-on-the-diversity-of-consumption-on-spotify/" TargetMode="External"/><Relationship Id="rId4" Type="http://schemas.openxmlformats.org/officeDocument/2006/relationships/hyperlink" Target="http://csslab.cs.toronto.edu/gs/actdiv-www2019.pdf" TargetMode="External"/><Relationship Id="rId5" Type="http://schemas.openxmlformats.org/officeDocument/2006/relationships/hyperlink" Target="https://dl.acm.org/doi/fullHtml/10.1145/3366423.3380281#BibPLXBIB0028"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hyperlink" Target="https://en.wikipedia.org/wiki/Personalized_search"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3"/>
          <p:cNvSpPr txBox="1"/>
          <p:nvPr>
            <p:ph type="ctrTitle"/>
          </p:nvPr>
        </p:nvSpPr>
        <p:spPr>
          <a:xfrm>
            <a:off x="1004150" y="1751764"/>
            <a:ext cx="7136700" cy="1022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4000"/>
              <a:t>Algorithmic Effects on the Diversity of Consumption on Spotify</a:t>
            </a:r>
            <a:endParaRPr sz="4000"/>
          </a:p>
        </p:txBody>
      </p:sp>
      <p:sp>
        <p:nvSpPr>
          <p:cNvPr id="67" name="Google Shape;67;p13"/>
          <p:cNvSpPr txBox="1"/>
          <p:nvPr>
            <p:ph idx="1" type="subTitle"/>
          </p:nvPr>
        </p:nvSpPr>
        <p:spPr>
          <a:xfrm>
            <a:off x="2137225" y="2850039"/>
            <a:ext cx="4870500" cy="792600"/>
          </a:xfrm>
          <a:prstGeom prst="rect">
            <a:avLst/>
          </a:prstGeom>
        </p:spPr>
        <p:txBody>
          <a:bodyPr anchorCtr="0" anchor="t" bIns="91425" lIns="91425" spcFirstLastPara="1" rIns="91425" wrap="square" tIns="91425">
            <a:normAutofit fontScale="62500"/>
          </a:bodyPr>
          <a:lstStyle/>
          <a:p>
            <a:pPr indent="0" lvl="0" marL="0" rtl="0" algn="ctr">
              <a:spcBef>
                <a:spcPts val="0"/>
              </a:spcBef>
              <a:spcAft>
                <a:spcPts val="0"/>
              </a:spcAft>
              <a:buNone/>
            </a:pPr>
            <a:r>
              <a:rPr lang="en"/>
              <a:t>Ashton A., Lucas M., Rishabh M., Ian A., Mounia L.</a:t>
            </a:r>
            <a:endParaRPr/>
          </a:p>
          <a:p>
            <a:pPr indent="0" lvl="0" marL="0" rtl="0" algn="ctr">
              <a:spcBef>
                <a:spcPts val="0"/>
              </a:spcBef>
              <a:spcAft>
                <a:spcPts val="0"/>
              </a:spcAft>
              <a:buNone/>
            </a:pPr>
            <a:r>
              <a:rPr lang="en"/>
              <a:t>University</a:t>
            </a:r>
            <a:r>
              <a:rPr lang="en"/>
              <a:t> of Toronto &amp; Spotify</a:t>
            </a:r>
            <a:endParaRPr/>
          </a:p>
        </p:txBody>
      </p:sp>
      <p:sp>
        <p:nvSpPr>
          <p:cNvPr id="68" name="Google Shape;68;p13"/>
          <p:cNvSpPr txBox="1"/>
          <p:nvPr/>
        </p:nvSpPr>
        <p:spPr>
          <a:xfrm>
            <a:off x="7313425" y="4540750"/>
            <a:ext cx="1516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accent5"/>
                </a:solidFill>
                <a:latin typeface="Open Sans"/>
                <a:ea typeface="Open Sans"/>
                <a:cs typeface="Open Sans"/>
                <a:sym typeface="Open Sans"/>
              </a:rPr>
              <a:t>WWW ‘20</a:t>
            </a:r>
            <a:endParaRPr>
              <a:solidFill>
                <a:schemeClr val="accent5"/>
              </a:solidFill>
              <a:latin typeface="Open Sans"/>
              <a:ea typeface="Open Sans"/>
              <a:cs typeface="Open Sans"/>
              <a:sym typeface="Open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22"/>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Demographic variation in Musical Diversity</a:t>
            </a:r>
            <a:endParaRPr/>
          </a:p>
        </p:txBody>
      </p:sp>
      <p:pic>
        <p:nvPicPr>
          <p:cNvPr id="129" name="Google Shape;129;p22"/>
          <p:cNvPicPr preferRelativeResize="0"/>
          <p:nvPr/>
        </p:nvPicPr>
        <p:blipFill>
          <a:blip r:embed="rId3">
            <a:alphaModFix/>
          </a:blip>
          <a:stretch>
            <a:fillRect/>
          </a:stretch>
        </p:blipFill>
        <p:spPr>
          <a:xfrm>
            <a:off x="1447800" y="1304825"/>
            <a:ext cx="6191250" cy="2762250"/>
          </a:xfrm>
          <a:prstGeom prst="rect">
            <a:avLst/>
          </a:prstGeom>
          <a:noFill/>
          <a:ln>
            <a:noFill/>
          </a:ln>
        </p:spPr>
      </p:pic>
      <p:sp>
        <p:nvSpPr>
          <p:cNvPr id="130" name="Google Shape;130;p22"/>
          <p:cNvSpPr txBox="1"/>
          <p:nvPr/>
        </p:nvSpPr>
        <p:spPr>
          <a:xfrm>
            <a:off x="571500" y="4463550"/>
            <a:ext cx="7550400" cy="63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450">
                <a:solidFill>
                  <a:srgbClr val="333333"/>
                </a:solidFill>
                <a:highlight>
                  <a:srgbClr val="FFFFFF"/>
                </a:highlight>
                <a:latin typeface="Georgia"/>
                <a:ea typeface="Georgia"/>
                <a:cs typeface="Georgia"/>
                <a:sym typeface="Georgia"/>
              </a:rPr>
              <a:t>Log odds ratios of diversity distributions for (a) younger and older users and (b) male and female users.</a:t>
            </a:r>
            <a:endParaRPr>
              <a:latin typeface="Open Sans"/>
              <a:ea typeface="Open Sans"/>
              <a:cs typeface="Open Sans"/>
              <a:sym typeface="Open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23"/>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Retention: Are users remaining on the platform?</a:t>
            </a:r>
            <a:endParaRPr/>
          </a:p>
        </p:txBody>
      </p:sp>
      <p:pic>
        <p:nvPicPr>
          <p:cNvPr id="136" name="Google Shape;136;p23"/>
          <p:cNvPicPr preferRelativeResize="0"/>
          <p:nvPr/>
        </p:nvPicPr>
        <p:blipFill>
          <a:blip r:embed="rId3">
            <a:alphaModFix/>
          </a:blip>
          <a:stretch>
            <a:fillRect/>
          </a:stretch>
        </p:blipFill>
        <p:spPr>
          <a:xfrm>
            <a:off x="1600200" y="1304825"/>
            <a:ext cx="5761185" cy="36862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24"/>
          <p:cNvSpPr txBox="1"/>
          <p:nvPr>
            <p:ph type="title"/>
          </p:nvPr>
        </p:nvSpPr>
        <p:spPr>
          <a:xfrm>
            <a:off x="311700" y="2851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200"/>
              <a:t>Conversion: </a:t>
            </a:r>
            <a:r>
              <a:rPr b="0" lang="en" sz="3200">
                <a:highlight>
                  <a:srgbClr val="FFFFFF"/>
                </a:highlight>
              </a:rPr>
              <a:t>Are generalists or specialists more likely to become premium members? </a:t>
            </a:r>
            <a:endParaRPr sz="3200"/>
          </a:p>
        </p:txBody>
      </p:sp>
      <p:pic>
        <p:nvPicPr>
          <p:cNvPr id="142" name="Google Shape;142;p24"/>
          <p:cNvPicPr preferRelativeResize="0"/>
          <p:nvPr/>
        </p:nvPicPr>
        <p:blipFill>
          <a:blip r:embed="rId3">
            <a:alphaModFix/>
          </a:blip>
          <a:stretch>
            <a:fillRect/>
          </a:stretch>
        </p:blipFill>
        <p:spPr>
          <a:xfrm>
            <a:off x="2514600" y="1304825"/>
            <a:ext cx="4358771" cy="368627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25"/>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Conclusion 1</a:t>
            </a:r>
            <a:endParaRPr/>
          </a:p>
        </p:txBody>
      </p:sp>
      <p:sp>
        <p:nvSpPr>
          <p:cNvPr id="148" name="Google Shape;148;p25"/>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Conversion and </a:t>
            </a:r>
            <a:r>
              <a:rPr lang="en"/>
              <a:t>retention</a:t>
            </a:r>
            <a:r>
              <a:rPr lang="en"/>
              <a:t> are associated with greater content diversity.</a:t>
            </a:r>
            <a:endParaRPr/>
          </a:p>
          <a:p>
            <a:pPr indent="-342900" lvl="0" marL="457200" rtl="0" algn="l">
              <a:spcBef>
                <a:spcPts val="0"/>
              </a:spcBef>
              <a:spcAft>
                <a:spcPts val="0"/>
              </a:spcAft>
              <a:buSzPts val="1800"/>
              <a:buChar char="●"/>
            </a:pPr>
            <a:r>
              <a:rPr lang="en"/>
              <a:t>Recommendation Algorithms of spotify, though derives a significant amount of engagement, are associated with lower content diversity. </a:t>
            </a:r>
            <a:endParaRPr/>
          </a:p>
          <a:p>
            <a:pPr indent="-342900" lvl="0" marL="457200" rtl="0" algn="l">
              <a:spcBef>
                <a:spcPts val="0"/>
              </a:spcBef>
              <a:spcAft>
                <a:spcPts val="0"/>
              </a:spcAft>
              <a:buSzPts val="1800"/>
              <a:buChar char="●"/>
            </a:pPr>
            <a:r>
              <a:rPr lang="en"/>
              <a:t>Recommendation Algorithm can be effective in short-term while they are counterproductive in long-term.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26"/>
          <p:cNvSpPr txBox="1"/>
          <p:nvPr>
            <p:ph type="title"/>
          </p:nvPr>
        </p:nvSpPr>
        <p:spPr>
          <a:xfrm>
            <a:off x="311700" y="250800"/>
            <a:ext cx="2808000" cy="755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sz="3200"/>
              <a:t>My Experiment</a:t>
            </a:r>
            <a:endParaRPr sz="3200"/>
          </a:p>
        </p:txBody>
      </p:sp>
      <p:sp>
        <p:nvSpPr>
          <p:cNvPr id="154" name="Google Shape;154;p26"/>
          <p:cNvSpPr txBox="1"/>
          <p:nvPr>
            <p:ph idx="1" type="body"/>
          </p:nvPr>
        </p:nvSpPr>
        <p:spPr>
          <a:xfrm>
            <a:off x="152400" y="1008600"/>
            <a:ext cx="3558900" cy="394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I created a poll after reading this paper, to know how people in my linkedin </a:t>
            </a:r>
            <a:r>
              <a:rPr lang="en" sz="1400"/>
              <a:t>connection</a:t>
            </a:r>
            <a:r>
              <a:rPr lang="en" sz="1400"/>
              <a:t> feel about their Spotify Recommendations</a:t>
            </a:r>
            <a:endParaRPr sz="1400"/>
          </a:p>
          <a:p>
            <a:pPr indent="-317500" lvl="0" marL="457200" rtl="0" algn="l">
              <a:spcBef>
                <a:spcPts val="1200"/>
              </a:spcBef>
              <a:spcAft>
                <a:spcPts val="0"/>
              </a:spcAft>
              <a:buSzPts val="1400"/>
              <a:buChar char="●"/>
            </a:pPr>
            <a:r>
              <a:rPr lang="en" sz="1400"/>
              <a:t>39% - Less Diverse</a:t>
            </a:r>
            <a:endParaRPr sz="1400"/>
          </a:p>
          <a:p>
            <a:pPr indent="-317500" lvl="0" marL="457200" rtl="0" algn="l">
              <a:spcBef>
                <a:spcPts val="0"/>
              </a:spcBef>
              <a:spcAft>
                <a:spcPts val="0"/>
              </a:spcAft>
              <a:buSzPts val="1400"/>
              <a:buChar char="●"/>
            </a:pPr>
            <a:r>
              <a:rPr lang="en" sz="1400"/>
              <a:t>3% - More Diverse </a:t>
            </a:r>
            <a:endParaRPr sz="1400"/>
          </a:p>
          <a:p>
            <a:pPr indent="-317500" lvl="0" marL="457200" rtl="0" algn="l">
              <a:spcBef>
                <a:spcPts val="0"/>
              </a:spcBef>
              <a:spcAft>
                <a:spcPts val="0"/>
              </a:spcAft>
              <a:buSzPts val="1400"/>
              <a:buChar char="●"/>
            </a:pPr>
            <a:r>
              <a:rPr lang="en" sz="1400"/>
              <a:t>58% - Mixture of both</a:t>
            </a:r>
            <a:endParaRPr sz="1400"/>
          </a:p>
          <a:p>
            <a:pPr indent="0" lvl="0" marL="0" rtl="0" algn="l">
              <a:spcBef>
                <a:spcPts val="1200"/>
              </a:spcBef>
              <a:spcAft>
                <a:spcPts val="0"/>
              </a:spcAft>
              <a:buNone/>
            </a:pPr>
            <a:r>
              <a:rPr lang="en" sz="1400"/>
              <a:t>Total people voted = 31</a:t>
            </a:r>
            <a:endParaRPr sz="1400"/>
          </a:p>
          <a:p>
            <a:pPr indent="0" lvl="0" marL="0" rtl="0" algn="l">
              <a:spcBef>
                <a:spcPts val="1200"/>
              </a:spcBef>
              <a:spcAft>
                <a:spcPts val="0"/>
              </a:spcAft>
              <a:buNone/>
            </a:pPr>
            <a:r>
              <a:rPr lang="en" sz="1400"/>
              <a:t>Total views on poll = 1059</a:t>
            </a:r>
            <a:endParaRPr sz="1400"/>
          </a:p>
          <a:p>
            <a:pPr indent="0" lvl="0" marL="0" rtl="0" algn="l">
              <a:spcBef>
                <a:spcPts val="1200"/>
              </a:spcBef>
              <a:spcAft>
                <a:spcPts val="1200"/>
              </a:spcAft>
              <a:buNone/>
            </a:pPr>
            <a:r>
              <a:rPr lang="en" sz="1400"/>
              <a:t>(PS: Not an influencer yet to get more people see my post and vote)</a:t>
            </a:r>
            <a:endParaRPr sz="1400"/>
          </a:p>
        </p:txBody>
      </p:sp>
      <p:pic>
        <p:nvPicPr>
          <p:cNvPr id="155" name="Google Shape;155;p26"/>
          <p:cNvPicPr preferRelativeResize="0"/>
          <p:nvPr/>
        </p:nvPicPr>
        <p:blipFill>
          <a:blip r:embed="rId3">
            <a:alphaModFix/>
          </a:blip>
          <a:stretch>
            <a:fillRect/>
          </a:stretch>
        </p:blipFill>
        <p:spPr>
          <a:xfrm>
            <a:off x="4131983" y="0"/>
            <a:ext cx="2808834" cy="514350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7"/>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Musical Diversity Over Time</a:t>
            </a:r>
            <a:endParaRPr/>
          </a:p>
        </p:txBody>
      </p:sp>
      <p:sp>
        <p:nvSpPr>
          <p:cNvPr id="161" name="Google Shape;161;p27"/>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solidFill>
                  <a:schemeClr val="accent1"/>
                </a:solidFill>
              </a:rPr>
              <a:t>Activity Adjusted GS Score</a:t>
            </a:r>
            <a:endParaRPr b="1">
              <a:solidFill>
                <a:schemeClr val="accent1"/>
              </a:solidFill>
            </a:endParaRPr>
          </a:p>
          <a:p>
            <a:pPr indent="0" lvl="0" marL="0" rtl="0" algn="l">
              <a:spcBef>
                <a:spcPts val="1200"/>
              </a:spcBef>
              <a:spcAft>
                <a:spcPts val="1200"/>
              </a:spcAft>
              <a:buNone/>
            </a:pPr>
            <a:r>
              <a:rPr lang="en"/>
              <a:t>For a given time period T, a user activity-adjusted GS SCore is the percentile rank of their GS SCore relative to all users in the same </a:t>
            </a:r>
            <a:r>
              <a:rPr lang="en"/>
              <a:t>activity</a:t>
            </a:r>
            <a:r>
              <a:rPr lang="en"/>
              <a:t> bucket at time T. This enables comparing GS Scores </a:t>
            </a:r>
            <a:r>
              <a:rPr lang="en"/>
              <a:t>across</a:t>
            </a:r>
            <a:r>
              <a:rPr lang="en"/>
              <a:t> time, controlling for any activity biases.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28"/>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The Stability of Musical Diversity</a:t>
            </a:r>
            <a:endParaRPr/>
          </a:p>
        </p:txBody>
      </p:sp>
      <p:pic>
        <p:nvPicPr>
          <p:cNvPr id="167" name="Google Shape;167;p28"/>
          <p:cNvPicPr preferRelativeResize="0"/>
          <p:nvPr/>
        </p:nvPicPr>
        <p:blipFill>
          <a:blip r:embed="rId3">
            <a:alphaModFix/>
          </a:blip>
          <a:stretch>
            <a:fillRect/>
          </a:stretch>
        </p:blipFill>
        <p:spPr>
          <a:xfrm>
            <a:off x="2481625" y="1505100"/>
            <a:ext cx="4185875" cy="34954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29"/>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The Stability of Musical Diversity</a:t>
            </a:r>
            <a:endParaRPr/>
          </a:p>
        </p:txBody>
      </p:sp>
      <p:pic>
        <p:nvPicPr>
          <p:cNvPr id="173" name="Google Shape;173;p29"/>
          <p:cNvPicPr preferRelativeResize="0"/>
          <p:nvPr/>
        </p:nvPicPr>
        <p:blipFill>
          <a:blip r:embed="rId3">
            <a:alphaModFix/>
          </a:blip>
          <a:stretch>
            <a:fillRect/>
          </a:stretch>
        </p:blipFill>
        <p:spPr>
          <a:xfrm>
            <a:off x="1562054" y="1990625"/>
            <a:ext cx="5562646" cy="28480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30"/>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Mechanism of Change</a:t>
            </a:r>
            <a:endParaRPr/>
          </a:p>
        </p:txBody>
      </p:sp>
      <p:pic>
        <p:nvPicPr>
          <p:cNvPr id="179" name="Google Shape;179;p30"/>
          <p:cNvPicPr preferRelativeResize="0"/>
          <p:nvPr/>
        </p:nvPicPr>
        <p:blipFill>
          <a:blip r:embed="rId3">
            <a:alphaModFix/>
          </a:blip>
          <a:stretch>
            <a:fillRect/>
          </a:stretch>
        </p:blipFill>
        <p:spPr>
          <a:xfrm>
            <a:off x="990600" y="1304825"/>
            <a:ext cx="7419015" cy="36862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31"/>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Conclusion 2</a:t>
            </a:r>
            <a:endParaRPr/>
          </a:p>
        </p:txBody>
      </p:sp>
      <p:sp>
        <p:nvSpPr>
          <p:cNvPr id="185" name="Google Shape;185;p31"/>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355600" lvl="0" marL="457200" rtl="0" algn="l">
              <a:spcBef>
                <a:spcPts val="0"/>
              </a:spcBef>
              <a:spcAft>
                <a:spcPts val="0"/>
              </a:spcAft>
              <a:buSzPts val="2000"/>
              <a:buFont typeface="Arial"/>
              <a:buChar char="●"/>
            </a:pPr>
            <a:r>
              <a:rPr lang="en" sz="1650">
                <a:highlight>
                  <a:srgbClr val="FFFFFF"/>
                </a:highlight>
                <a:latin typeface="Arial"/>
                <a:ea typeface="Arial"/>
                <a:cs typeface="Arial"/>
                <a:sym typeface="Arial"/>
              </a:rPr>
              <a:t>The GS-score is quite stable over time, clarifying that it captures an inherent behavioral characteristic of users. </a:t>
            </a:r>
            <a:endParaRPr sz="1650">
              <a:highlight>
                <a:srgbClr val="FFFFFF"/>
              </a:highlight>
              <a:latin typeface="Arial"/>
              <a:ea typeface="Arial"/>
              <a:cs typeface="Arial"/>
              <a:sym typeface="Arial"/>
            </a:endParaRPr>
          </a:p>
          <a:p>
            <a:pPr indent="-333375" lvl="0" marL="457200" rtl="0" algn="l">
              <a:spcBef>
                <a:spcPts val="0"/>
              </a:spcBef>
              <a:spcAft>
                <a:spcPts val="0"/>
              </a:spcAft>
              <a:buSzPts val="1650"/>
              <a:buFont typeface="Arial"/>
              <a:buChar char="●"/>
            </a:pPr>
            <a:r>
              <a:rPr lang="en" sz="1650">
                <a:highlight>
                  <a:srgbClr val="FFFFFF"/>
                </a:highlight>
                <a:latin typeface="Arial"/>
                <a:ea typeface="Arial"/>
                <a:cs typeface="Arial"/>
                <a:sym typeface="Arial"/>
              </a:rPr>
              <a:t>On explicitly analyzing users who increased their diversity over time, author found that these changes are accompanied by increases in their organic streaming and decreases in their algorithmically-influenced consumption</a:t>
            </a:r>
            <a:endParaRPr sz="1650">
              <a:highlight>
                <a:srgbClr val="FFFFFF"/>
              </a:highlight>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14"/>
          <p:cNvSpPr txBox="1"/>
          <p:nvPr>
            <p:ph type="title"/>
          </p:nvPr>
        </p:nvSpPr>
        <p:spPr>
          <a:xfrm>
            <a:off x="311700" y="2926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Spotify Recommendations</a:t>
            </a:r>
            <a:endParaRPr/>
          </a:p>
        </p:txBody>
      </p:sp>
      <p:pic>
        <p:nvPicPr>
          <p:cNvPr id="74" name="Google Shape;74;p14"/>
          <p:cNvPicPr preferRelativeResize="0"/>
          <p:nvPr/>
        </p:nvPicPr>
        <p:blipFill>
          <a:blip r:embed="rId3">
            <a:alphaModFix/>
          </a:blip>
          <a:stretch>
            <a:fillRect/>
          </a:stretch>
        </p:blipFill>
        <p:spPr>
          <a:xfrm>
            <a:off x="152400" y="1152425"/>
            <a:ext cx="2764706" cy="3686275"/>
          </a:xfrm>
          <a:prstGeom prst="rect">
            <a:avLst/>
          </a:prstGeom>
          <a:noFill/>
          <a:ln>
            <a:noFill/>
          </a:ln>
        </p:spPr>
      </p:pic>
      <p:pic>
        <p:nvPicPr>
          <p:cNvPr id="75" name="Google Shape;75;p14"/>
          <p:cNvPicPr preferRelativeResize="0"/>
          <p:nvPr/>
        </p:nvPicPr>
        <p:blipFill>
          <a:blip r:embed="rId4">
            <a:alphaModFix/>
          </a:blip>
          <a:stretch>
            <a:fillRect/>
          </a:stretch>
        </p:blipFill>
        <p:spPr>
          <a:xfrm>
            <a:off x="5986599" y="1152425"/>
            <a:ext cx="2845700" cy="3686275"/>
          </a:xfrm>
          <a:prstGeom prst="rect">
            <a:avLst/>
          </a:prstGeom>
          <a:noFill/>
          <a:ln>
            <a:noFill/>
          </a:ln>
        </p:spPr>
      </p:pic>
      <p:pic>
        <p:nvPicPr>
          <p:cNvPr id="76" name="Google Shape;76;p14"/>
          <p:cNvPicPr preferRelativeResize="0"/>
          <p:nvPr/>
        </p:nvPicPr>
        <p:blipFill>
          <a:blip r:embed="rId5">
            <a:alphaModFix/>
          </a:blip>
          <a:stretch>
            <a:fillRect/>
          </a:stretch>
        </p:blipFill>
        <p:spPr>
          <a:xfrm>
            <a:off x="3069506" y="1152425"/>
            <a:ext cx="2764692" cy="3686257"/>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32"/>
          <p:cNvSpPr txBox="1"/>
          <p:nvPr>
            <p:ph type="title"/>
          </p:nvPr>
        </p:nvSpPr>
        <p:spPr>
          <a:xfrm>
            <a:off x="311700" y="814800"/>
            <a:ext cx="8571300" cy="9420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a:t>Impact of Recommendations for Generalist &amp; Specialist</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33"/>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Experimental</a:t>
            </a:r>
            <a:r>
              <a:rPr lang="en"/>
              <a:t> Setup</a:t>
            </a:r>
            <a:endParaRPr/>
          </a:p>
        </p:txBody>
      </p:sp>
      <p:sp>
        <p:nvSpPr>
          <p:cNvPr id="196" name="Google Shape;196;p33"/>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368300" lvl="0" marL="457200" rtl="0" algn="l">
              <a:spcBef>
                <a:spcPts val="0"/>
              </a:spcBef>
              <a:spcAft>
                <a:spcPts val="0"/>
              </a:spcAft>
              <a:buSzPts val="2200"/>
              <a:buFont typeface="Arial"/>
              <a:buChar char="●"/>
            </a:pPr>
            <a:r>
              <a:rPr lang="en" sz="2200">
                <a:latin typeface="Arial"/>
                <a:ea typeface="Arial"/>
                <a:cs typeface="Arial"/>
                <a:sym typeface="Arial"/>
              </a:rPr>
              <a:t>Author Considered 7 popular algorithmic playlists</a:t>
            </a:r>
            <a:endParaRPr sz="2200">
              <a:latin typeface="Arial"/>
              <a:ea typeface="Arial"/>
              <a:cs typeface="Arial"/>
              <a:sym typeface="Arial"/>
            </a:endParaRPr>
          </a:p>
          <a:p>
            <a:pPr indent="-368300" lvl="0" marL="457200" rtl="0" algn="l">
              <a:spcBef>
                <a:spcPts val="0"/>
              </a:spcBef>
              <a:spcAft>
                <a:spcPts val="0"/>
              </a:spcAft>
              <a:buSzPts val="2200"/>
              <a:buFont typeface="Arial"/>
              <a:buChar char="●"/>
            </a:pPr>
            <a:r>
              <a:rPr lang="en" sz="2200">
                <a:latin typeface="Arial"/>
                <a:ea typeface="Arial"/>
                <a:cs typeface="Arial"/>
                <a:sym typeface="Arial"/>
              </a:rPr>
              <a:t>Randomly assign a ranking algorithm in these playlists</a:t>
            </a:r>
            <a:endParaRPr sz="2200">
              <a:latin typeface="Arial"/>
              <a:ea typeface="Arial"/>
              <a:cs typeface="Arial"/>
              <a:sym typeface="Arial"/>
            </a:endParaRPr>
          </a:p>
          <a:p>
            <a:pPr indent="-368300" lvl="1" marL="914400" rtl="0" algn="l">
              <a:spcBef>
                <a:spcPts val="0"/>
              </a:spcBef>
              <a:spcAft>
                <a:spcPts val="0"/>
              </a:spcAft>
              <a:buSzPts val="2200"/>
              <a:buFont typeface="Arial"/>
              <a:buChar char="○"/>
            </a:pPr>
            <a:r>
              <a:rPr lang="en" sz="2200">
                <a:latin typeface="Arial"/>
                <a:ea typeface="Arial"/>
                <a:cs typeface="Arial"/>
                <a:sym typeface="Arial"/>
              </a:rPr>
              <a:t>Popularity Ranker - popularity in descending order</a:t>
            </a:r>
            <a:endParaRPr sz="2200">
              <a:latin typeface="Arial"/>
              <a:ea typeface="Arial"/>
              <a:cs typeface="Arial"/>
              <a:sym typeface="Arial"/>
            </a:endParaRPr>
          </a:p>
          <a:p>
            <a:pPr indent="-368300" lvl="1" marL="914400" rtl="0" algn="l">
              <a:spcBef>
                <a:spcPts val="0"/>
              </a:spcBef>
              <a:spcAft>
                <a:spcPts val="0"/>
              </a:spcAft>
              <a:buSzPts val="2200"/>
              <a:buFont typeface="Arial"/>
              <a:buChar char="○"/>
            </a:pPr>
            <a:r>
              <a:rPr lang="en" sz="2200">
                <a:latin typeface="Arial"/>
                <a:ea typeface="Arial"/>
                <a:cs typeface="Arial"/>
                <a:sym typeface="Arial"/>
              </a:rPr>
              <a:t>Relevance Ranker - relevance to user</a:t>
            </a:r>
            <a:endParaRPr sz="2200">
              <a:latin typeface="Arial"/>
              <a:ea typeface="Arial"/>
              <a:cs typeface="Arial"/>
              <a:sym typeface="Arial"/>
            </a:endParaRPr>
          </a:p>
          <a:p>
            <a:pPr indent="-368300" lvl="1" marL="914400" rtl="0" algn="l">
              <a:spcBef>
                <a:spcPts val="0"/>
              </a:spcBef>
              <a:spcAft>
                <a:spcPts val="0"/>
              </a:spcAft>
              <a:buSzPts val="2200"/>
              <a:buFont typeface="Arial"/>
              <a:buChar char="○"/>
            </a:pPr>
            <a:r>
              <a:rPr lang="en" sz="2200">
                <a:latin typeface="Arial"/>
                <a:ea typeface="Arial"/>
                <a:cs typeface="Arial"/>
                <a:sym typeface="Arial"/>
              </a:rPr>
              <a:t>Learned Ranker - based on neural network model with </a:t>
            </a:r>
            <a:r>
              <a:rPr lang="en" sz="2200">
                <a:latin typeface="Arial"/>
                <a:ea typeface="Arial"/>
                <a:cs typeface="Arial"/>
                <a:sym typeface="Arial"/>
              </a:rPr>
              <a:t>user-level, song-level and interaction level features.</a:t>
            </a:r>
            <a:endParaRPr sz="2200">
              <a:latin typeface="Arial"/>
              <a:ea typeface="Arial"/>
              <a:cs typeface="Arial"/>
              <a:sym typeface="Arial"/>
            </a:endParaRPr>
          </a:p>
          <a:p>
            <a:pPr indent="-368300" lvl="0" marL="457200" rtl="0" algn="l">
              <a:spcBef>
                <a:spcPts val="0"/>
              </a:spcBef>
              <a:spcAft>
                <a:spcPts val="0"/>
              </a:spcAft>
              <a:buSzPts val="2200"/>
              <a:buFont typeface="Arial"/>
              <a:buChar char="●"/>
            </a:pPr>
            <a:r>
              <a:rPr lang="en" sz="2200">
                <a:latin typeface="Arial"/>
                <a:ea typeface="Arial"/>
                <a:cs typeface="Arial"/>
                <a:sym typeface="Arial"/>
              </a:rPr>
              <a:t>Online A/B Test on 5,40,000 users using free version of spotify </a:t>
            </a:r>
            <a:endParaRPr sz="2200">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34"/>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Relative Performance of Different Ranking Algorithms</a:t>
            </a:r>
            <a:endParaRPr/>
          </a:p>
        </p:txBody>
      </p:sp>
      <p:pic>
        <p:nvPicPr>
          <p:cNvPr id="202" name="Google Shape;202;p34"/>
          <p:cNvPicPr preferRelativeResize="0"/>
          <p:nvPr/>
        </p:nvPicPr>
        <p:blipFill>
          <a:blip r:embed="rId3">
            <a:alphaModFix/>
          </a:blip>
          <a:stretch>
            <a:fillRect/>
          </a:stretch>
        </p:blipFill>
        <p:spPr>
          <a:xfrm>
            <a:off x="838200" y="1914425"/>
            <a:ext cx="7315200" cy="20764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35"/>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Conclusion 3</a:t>
            </a:r>
            <a:endParaRPr/>
          </a:p>
        </p:txBody>
      </p:sp>
      <p:sp>
        <p:nvSpPr>
          <p:cNvPr id="208" name="Google Shape;208;p35"/>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Font typeface="Arial"/>
              <a:buChar char="●"/>
            </a:pPr>
            <a:r>
              <a:rPr lang="en">
                <a:highlight>
                  <a:srgbClr val="FFFFFF"/>
                </a:highlight>
                <a:latin typeface="Arial"/>
                <a:ea typeface="Arial"/>
                <a:cs typeface="Arial"/>
                <a:sym typeface="Arial"/>
              </a:rPr>
              <a:t>Consumption diversity is a useful signal in understanding how users will respond to recommendations. </a:t>
            </a:r>
            <a:endParaRPr>
              <a:highlight>
                <a:srgbClr val="FFFFFF"/>
              </a:highlight>
              <a:latin typeface="Arial"/>
              <a:ea typeface="Arial"/>
              <a:cs typeface="Arial"/>
              <a:sym typeface="Arial"/>
            </a:endParaRPr>
          </a:p>
          <a:p>
            <a:pPr indent="-342900" lvl="0" marL="457200" rtl="0" algn="l">
              <a:spcBef>
                <a:spcPts val="0"/>
              </a:spcBef>
              <a:spcAft>
                <a:spcPts val="0"/>
              </a:spcAft>
              <a:buSzPts val="1800"/>
              <a:buFont typeface="Arial"/>
              <a:buChar char="●"/>
            </a:pPr>
            <a:r>
              <a:rPr lang="en">
                <a:highlight>
                  <a:srgbClr val="FFFFFF"/>
                </a:highlight>
                <a:latin typeface="Arial"/>
                <a:ea typeface="Arial"/>
                <a:cs typeface="Arial"/>
                <a:sym typeface="Arial"/>
              </a:rPr>
              <a:t>Classical recommendation models perform much better for specialists than for generalists.</a:t>
            </a:r>
            <a:endParaRPr>
              <a:highlight>
                <a:srgbClr val="FFFFFF"/>
              </a:highlight>
              <a:latin typeface="Arial"/>
              <a:ea typeface="Arial"/>
              <a:cs typeface="Arial"/>
              <a:sym typeface="Arial"/>
            </a:endParaRPr>
          </a:p>
          <a:p>
            <a:pPr indent="-342900" lvl="0" marL="457200" rtl="0" algn="l">
              <a:spcBef>
                <a:spcPts val="0"/>
              </a:spcBef>
              <a:spcAft>
                <a:spcPts val="0"/>
              </a:spcAft>
              <a:buSzPts val="1800"/>
              <a:buFont typeface="Arial"/>
              <a:buChar char="●"/>
            </a:pPr>
            <a:r>
              <a:rPr lang="en">
                <a:highlight>
                  <a:srgbClr val="FFFFFF"/>
                </a:highlight>
                <a:latin typeface="Arial"/>
                <a:ea typeface="Arial"/>
                <a:cs typeface="Arial"/>
                <a:sym typeface="Arial"/>
              </a:rPr>
              <a:t>There is a need of more diversity-aware ranking methods for Generalist users. </a:t>
            </a:r>
            <a:endParaRPr>
              <a:highlight>
                <a:srgbClr val="FFFFFF"/>
              </a:highlight>
              <a:latin typeface="Arial"/>
              <a:ea typeface="Arial"/>
              <a:cs typeface="Arial"/>
              <a:sym typeface="Arial"/>
            </a:endParaRPr>
          </a:p>
          <a:p>
            <a:pPr indent="-342900" lvl="0" marL="457200" rtl="0" algn="l">
              <a:spcBef>
                <a:spcPts val="0"/>
              </a:spcBef>
              <a:spcAft>
                <a:spcPts val="0"/>
              </a:spcAft>
              <a:buSzPts val="1800"/>
              <a:buFont typeface="Arial"/>
              <a:buChar char="●"/>
            </a:pPr>
            <a:r>
              <a:rPr lang="en">
                <a:highlight>
                  <a:srgbClr val="FFFFFF"/>
                </a:highlight>
                <a:latin typeface="Arial"/>
                <a:ea typeface="Arial"/>
                <a:cs typeface="Arial"/>
                <a:sym typeface="Arial"/>
              </a:rPr>
              <a:t>Author hints that there are risks to algorithmic over-specialization in online platforms, and to measuring the effectiveness of recommender systems too narrowly. </a:t>
            </a:r>
            <a:endParaRPr>
              <a:highlight>
                <a:srgbClr val="FFFFFF"/>
              </a:highlight>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36"/>
          <p:cNvSpPr txBox="1"/>
          <p:nvPr>
            <p:ph type="title"/>
          </p:nvPr>
        </p:nvSpPr>
        <p:spPr>
          <a:xfrm>
            <a:off x="311700" y="445025"/>
            <a:ext cx="8520600" cy="707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n" sz="3140"/>
              <a:t>Different</a:t>
            </a:r>
            <a:r>
              <a:rPr lang="en" sz="3140"/>
              <a:t> opinions from people on these recommendations</a:t>
            </a:r>
            <a:endParaRPr sz="3140"/>
          </a:p>
        </p:txBody>
      </p:sp>
      <p:pic>
        <p:nvPicPr>
          <p:cNvPr id="214" name="Google Shape;214;p36"/>
          <p:cNvPicPr preferRelativeResize="0"/>
          <p:nvPr/>
        </p:nvPicPr>
        <p:blipFill rotWithShape="1">
          <a:blip r:embed="rId3">
            <a:alphaModFix/>
          </a:blip>
          <a:srcRect b="0" l="0" r="0" t="13659"/>
          <a:stretch/>
        </p:blipFill>
        <p:spPr>
          <a:xfrm>
            <a:off x="152400" y="1396375"/>
            <a:ext cx="3117500" cy="3594725"/>
          </a:xfrm>
          <a:prstGeom prst="rect">
            <a:avLst/>
          </a:prstGeom>
          <a:noFill/>
          <a:ln>
            <a:noFill/>
          </a:ln>
        </p:spPr>
      </p:pic>
      <p:pic>
        <p:nvPicPr>
          <p:cNvPr id="215" name="Google Shape;215;p36"/>
          <p:cNvPicPr preferRelativeResize="0"/>
          <p:nvPr/>
        </p:nvPicPr>
        <p:blipFill>
          <a:blip r:embed="rId4">
            <a:alphaModFix/>
          </a:blip>
          <a:stretch>
            <a:fillRect/>
          </a:stretch>
        </p:blipFill>
        <p:spPr>
          <a:xfrm>
            <a:off x="3422300" y="1304825"/>
            <a:ext cx="4915031" cy="3686273"/>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37"/>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Limitations of paper</a:t>
            </a:r>
            <a:endParaRPr/>
          </a:p>
        </p:txBody>
      </p:sp>
      <p:sp>
        <p:nvSpPr>
          <p:cNvPr id="221" name="Google Shape;221;p37"/>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400050" lvl="0" marL="457200" rtl="0" algn="l">
              <a:spcBef>
                <a:spcPts val="0"/>
              </a:spcBef>
              <a:spcAft>
                <a:spcPts val="0"/>
              </a:spcAft>
              <a:buSzPts val="2700"/>
              <a:buChar char="●"/>
            </a:pPr>
            <a:r>
              <a:rPr lang="en" sz="2700"/>
              <a:t>Cold-start based recommendations</a:t>
            </a:r>
            <a:endParaRPr sz="2700"/>
          </a:p>
          <a:p>
            <a:pPr indent="-400050" lvl="0" marL="457200" rtl="0" algn="l">
              <a:spcBef>
                <a:spcPts val="0"/>
              </a:spcBef>
              <a:spcAft>
                <a:spcPts val="0"/>
              </a:spcAft>
              <a:buSzPts val="2700"/>
              <a:buChar char="●"/>
            </a:pPr>
            <a:r>
              <a:rPr lang="en" sz="2700"/>
              <a:t>Challenges in generating and using the dataset.</a:t>
            </a:r>
            <a:endParaRPr sz="2700"/>
          </a:p>
          <a:p>
            <a:pPr indent="-400050" lvl="0" marL="457200" rtl="0" algn="l">
              <a:spcBef>
                <a:spcPts val="0"/>
              </a:spcBef>
              <a:spcAft>
                <a:spcPts val="0"/>
              </a:spcAft>
              <a:buSzPts val="2700"/>
              <a:buChar char="●"/>
            </a:pPr>
            <a:r>
              <a:rPr lang="en" sz="2700"/>
              <a:t>Need to explore more diversity - aware algorithms.</a:t>
            </a:r>
            <a:endParaRPr sz="2700"/>
          </a:p>
          <a:p>
            <a:pPr indent="-400050" lvl="0" marL="457200" rtl="0" algn="l">
              <a:spcBef>
                <a:spcPts val="0"/>
              </a:spcBef>
              <a:spcAft>
                <a:spcPts val="0"/>
              </a:spcAft>
              <a:buSzPts val="2700"/>
              <a:buChar char="●"/>
            </a:pPr>
            <a:r>
              <a:rPr lang="en" sz="2700"/>
              <a:t>The importance of diverse recommendations for artists and content creators. </a:t>
            </a:r>
            <a:endParaRPr sz="27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38"/>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Resources</a:t>
            </a:r>
            <a:endParaRPr/>
          </a:p>
        </p:txBody>
      </p:sp>
      <p:sp>
        <p:nvSpPr>
          <p:cNvPr id="227" name="Google Shape;227;p38"/>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u="sng">
                <a:solidFill>
                  <a:schemeClr val="hlink"/>
                </a:solidFill>
                <a:hlinkClick r:id="rId3"/>
              </a:rPr>
              <a:t>Algorithmic Effects on the Diversity of Consumption on Spotify</a:t>
            </a:r>
            <a:endParaRPr/>
          </a:p>
          <a:p>
            <a:pPr indent="-342900" lvl="0" marL="457200" rtl="0" algn="l">
              <a:spcBef>
                <a:spcPts val="0"/>
              </a:spcBef>
              <a:spcAft>
                <a:spcPts val="0"/>
              </a:spcAft>
              <a:buSzPts val="1800"/>
              <a:buChar char="●"/>
            </a:pPr>
            <a:r>
              <a:rPr lang="en" u="sng">
                <a:solidFill>
                  <a:schemeClr val="hlink"/>
                </a:solidFill>
                <a:hlinkClick r:id="rId4"/>
              </a:rPr>
              <a:t>Generalists and Specialists: Using Community Embeddings to Quantify Activity Diversity in Online Platforms</a:t>
            </a:r>
            <a:endParaRPr/>
          </a:p>
          <a:p>
            <a:pPr indent="-342900" lvl="0" marL="457200" rtl="0" algn="l">
              <a:spcBef>
                <a:spcPts val="0"/>
              </a:spcBef>
              <a:spcAft>
                <a:spcPts val="0"/>
              </a:spcAft>
              <a:buSzPts val="1800"/>
              <a:buChar char="●"/>
            </a:pPr>
            <a:r>
              <a:rPr lang="en" u="sng">
                <a:solidFill>
                  <a:schemeClr val="hlink"/>
                </a:solidFill>
                <a:hlinkClick r:id="rId5"/>
              </a:rPr>
              <a:t>Algorithmic Effects on the Diversity of Consumption on Spotify</a:t>
            </a:r>
            <a:endParaRPr/>
          </a:p>
          <a:p>
            <a:pPr indent="0" lvl="0" marL="0" rtl="0" algn="l">
              <a:spcBef>
                <a:spcPts val="1200"/>
              </a:spcBef>
              <a:spcAft>
                <a:spcPts val="1200"/>
              </a:spcAft>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39"/>
          <p:cNvSpPr txBox="1"/>
          <p:nvPr>
            <p:ph type="title"/>
          </p:nvPr>
        </p:nvSpPr>
        <p:spPr>
          <a:xfrm>
            <a:off x="311700" y="814800"/>
            <a:ext cx="8571300" cy="9420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THANK YOU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sp>
        <p:nvSpPr>
          <p:cNvPr id="81" name="Google Shape;81;p15"/>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Research Focus &amp; Contribution</a:t>
            </a:r>
            <a:endParaRPr/>
          </a:p>
        </p:txBody>
      </p:sp>
      <p:sp>
        <p:nvSpPr>
          <p:cNvPr id="82" name="Google Shape;82;p15"/>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393700" lvl="0" marL="457200" rtl="0" algn="l">
              <a:spcBef>
                <a:spcPts val="0"/>
              </a:spcBef>
              <a:spcAft>
                <a:spcPts val="0"/>
              </a:spcAft>
              <a:buSzPts val="2600"/>
              <a:buAutoNum type="arabicPeriod"/>
            </a:pPr>
            <a:r>
              <a:rPr lang="en" sz="2600"/>
              <a:t>Analysis</a:t>
            </a:r>
            <a:r>
              <a:rPr lang="en" sz="2600"/>
              <a:t> of diversity in user behaviour in recommender systems and online platforms</a:t>
            </a:r>
            <a:endParaRPr sz="2600"/>
          </a:p>
          <a:p>
            <a:pPr indent="-393700" lvl="0" marL="457200" rtl="0" algn="l">
              <a:spcBef>
                <a:spcPts val="0"/>
              </a:spcBef>
              <a:spcAft>
                <a:spcPts val="0"/>
              </a:spcAft>
              <a:buSzPts val="2600"/>
              <a:buAutoNum type="arabicPeriod"/>
            </a:pPr>
            <a:r>
              <a:rPr lang="en" sz="2600"/>
              <a:t>Study of music listening and streaming services</a:t>
            </a:r>
            <a:endParaRPr sz="2600"/>
          </a:p>
          <a:p>
            <a:pPr indent="-393700" lvl="0" marL="457200" rtl="0" algn="l">
              <a:spcBef>
                <a:spcPts val="0"/>
              </a:spcBef>
              <a:spcAft>
                <a:spcPts val="0"/>
              </a:spcAft>
              <a:buSzPts val="2600"/>
              <a:buAutoNum type="arabicPeriod"/>
            </a:pPr>
            <a:r>
              <a:rPr lang="en" sz="2600"/>
              <a:t>Study of trade off between short-term and long-term </a:t>
            </a:r>
            <a:r>
              <a:rPr lang="en" sz="2600"/>
              <a:t>engagement</a:t>
            </a:r>
            <a:r>
              <a:rPr lang="en" sz="2600"/>
              <a:t> in online platforms</a:t>
            </a:r>
            <a:endParaRPr sz="26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16"/>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Some Related Knowledge </a:t>
            </a:r>
            <a:endParaRPr/>
          </a:p>
        </p:txBody>
      </p:sp>
      <p:sp>
        <p:nvSpPr>
          <p:cNvPr id="88" name="Google Shape;88;p16"/>
          <p:cNvSpPr txBox="1"/>
          <p:nvPr>
            <p:ph idx="1" type="body"/>
          </p:nvPr>
        </p:nvSpPr>
        <p:spPr>
          <a:xfrm>
            <a:off x="311700" y="1266325"/>
            <a:ext cx="8520600" cy="37206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Clr>
                <a:schemeClr val="accent1"/>
              </a:buClr>
              <a:buSzPts val="1600"/>
              <a:buAutoNum type="arabicPeriod"/>
            </a:pPr>
            <a:r>
              <a:rPr lang="en" sz="1600">
                <a:solidFill>
                  <a:schemeClr val="accent1"/>
                </a:solidFill>
              </a:rPr>
              <a:t>Filter Bubble: </a:t>
            </a:r>
            <a:r>
              <a:rPr lang="en" sz="1600">
                <a:highlight>
                  <a:srgbClr val="FFFFFF"/>
                </a:highlight>
                <a:latin typeface="Arial"/>
                <a:ea typeface="Arial"/>
                <a:cs typeface="Arial"/>
                <a:sym typeface="Arial"/>
              </a:rPr>
              <a:t>A </a:t>
            </a:r>
            <a:r>
              <a:rPr b="1" lang="en" sz="1600">
                <a:highlight>
                  <a:srgbClr val="FFFFFF"/>
                </a:highlight>
                <a:latin typeface="Arial"/>
                <a:ea typeface="Arial"/>
                <a:cs typeface="Arial"/>
                <a:sym typeface="Arial"/>
              </a:rPr>
              <a:t>filter bubble</a:t>
            </a:r>
            <a:r>
              <a:rPr lang="en" sz="1600">
                <a:highlight>
                  <a:srgbClr val="FFFFFF"/>
                </a:highlight>
                <a:latin typeface="Arial"/>
                <a:ea typeface="Arial"/>
                <a:cs typeface="Arial"/>
                <a:sym typeface="Arial"/>
              </a:rPr>
              <a:t> is a state of intellectual isolation that can result from </a:t>
            </a:r>
            <a:r>
              <a:rPr lang="en" sz="1600">
                <a:highlight>
                  <a:srgbClr val="FFFFFF"/>
                </a:highlight>
                <a:uFill>
                  <a:noFill/>
                </a:uFill>
                <a:latin typeface="Arial"/>
                <a:ea typeface="Arial"/>
                <a:cs typeface="Arial"/>
                <a:sym typeface="Arial"/>
                <a:hlinkClick r:id="rId3"/>
              </a:rPr>
              <a:t>personalized searches</a:t>
            </a:r>
            <a:r>
              <a:rPr lang="en" sz="1600">
                <a:highlight>
                  <a:srgbClr val="FFFFFF"/>
                </a:highlight>
                <a:latin typeface="Arial"/>
                <a:ea typeface="Arial"/>
                <a:cs typeface="Arial"/>
                <a:sym typeface="Arial"/>
              </a:rPr>
              <a:t> when a website algorithm selectively guesses what information a user would like to see based on information about the user, such as location, past click-behavior and search history.</a:t>
            </a:r>
            <a:endParaRPr sz="1600">
              <a:highlight>
                <a:srgbClr val="FFFFFF"/>
              </a:highlight>
              <a:latin typeface="Arial"/>
              <a:ea typeface="Arial"/>
              <a:cs typeface="Arial"/>
              <a:sym typeface="Arial"/>
            </a:endParaRPr>
          </a:p>
          <a:p>
            <a:pPr indent="-330200" lvl="0" marL="457200" rtl="0" algn="l">
              <a:spcBef>
                <a:spcPts val="0"/>
              </a:spcBef>
              <a:spcAft>
                <a:spcPts val="0"/>
              </a:spcAft>
              <a:buClr>
                <a:schemeClr val="accent1"/>
              </a:buClr>
              <a:buSzPts val="1600"/>
              <a:buFont typeface="Arial"/>
              <a:buAutoNum type="arabicPeriod"/>
            </a:pPr>
            <a:r>
              <a:rPr lang="en" sz="1600">
                <a:solidFill>
                  <a:schemeClr val="accent1"/>
                </a:solidFill>
                <a:highlight>
                  <a:srgbClr val="FFFFFF"/>
                </a:highlight>
                <a:latin typeface="Arial"/>
                <a:ea typeface="Arial"/>
                <a:cs typeface="Arial"/>
                <a:sym typeface="Arial"/>
              </a:rPr>
              <a:t>Diversity: </a:t>
            </a:r>
            <a:r>
              <a:rPr lang="en" sz="1600">
                <a:highlight>
                  <a:srgbClr val="FFFFFF"/>
                </a:highlight>
                <a:latin typeface="Arial"/>
                <a:ea typeface="Arial"/>
                <a:cs typeface="Arial"/>
                <a:sym typeface="Arial"/>
              </a:rPr>
              <a:t>In this paper, Diversity is </a:t>
            </a:r>
            <a:r>
              <a:rPr lang="en" sz="1600">
                <a:highlight>
                  <a:srgbClr val="FFFFFF"/>
                </a:highlight>
                <a:latin typeface="Arial"/>
                <a:ea typeface="Arial"/>
                <a:cs typeface="Arial"/>
                <a:sym typeface="Arial"/>
              </a:rPr>
              <a:t>referred</a:t>
            </a:r>
            <a:r>
              <a:rPr lang="en" sz="1600">
                <a:highlight>
                  <a:srgbClr val="FFFFFF"/>
                </a:highlight>
                <a:latin typeface="Arial"/>
                <a:ea typeface="Arial"/>
                <a:cs typeface="Arial"/>
                <a:sym typeface="Arial"/>
              </a:rPr>
              <a:t> to as how similar a piece of music is to the type of music the user has historically streamed</a:t>
            </a:r>
            <a:endParaRPr sz="1600">
              <a:highlight>
                <a:srgbClr val="FFFFFF"/>
              </a:highlight>
              <a:latin typeface="Arial"/>
              <a:ea typeface="Arial"/>
              <a:cs typeface="Arial"/>
              <a:sym typeface="Arial"/>
            </a:endParaRPr>
          </a:p>
          <a:p>
            <a:pPr indent="-330200" lvl="1" marL="914400" rtl="0" algn="l">
              <a:spcBef>
                <a:spcPts val="0"/>
              </a:spcBef>
              <a:spcAft>
                <a:spcPts val="0"/>
              </a:spcAft>
              <a:buSzPts val="1600"/>
              <a:buFont typeface="Arial"/>
              <a:buAutoNum type="alphaLcPeriod"/>
            </a:pPr>
            <a:r>
              <a:rPr lang="en" sz="1600">
                <a:latin typeface="Arial"/>
                <a:ea typeface="Arial"/>
                <a:cs typeface="Arial"/>
                <a:sym typeface="Arial"/>
              </a:rPr>
              <a:t>It can facilitate exploration by helping users discover new content or inculcate new tastes.</a:t>
            </a:r>
            <a:endParaRPr sz="1600">
              <a:latin typeface="Arial"/>
              <a:ea typeface="Arial"/>
              <a:cs typeface="Arial"/>
              <a:sym typeface="Arial"/>
            </a:endParaRPr>
          </a:p>
          <a:p>
            <a:pPr indent="-330200" lvl="1" marL="914400" rtl="0" algn="l">
              <a:spcBef>
                <a:spcPts val="0"/>
              </a:spcBef>
              <a:spcAft>
                <a:spcPts val="0"/>
              </a:spcAft>
              <a:buSzPts val="1600"/>
              <a:buFont typeface="Arial"/>
              <a:buAutoNum type="alphaLcPeriod"/>
            </a:pPr>
            <a:r>
              <a:rPr lang="en" sz="1600">
                <a:latin typeface="Arial"/>
                <a:ea typeface="Arial"/>
                <a:cs typeface="Arial"/>
                <a:sym typeface="Arial"/>
              </a:rPr>
              <a:t>It can help the platform spread consumption across artists and facilitate consumption of less popular content. </a:t>
            </a:r>
            <a:endParaRPr sz="1600">
              <a:latin typeface="Arial"/>
              <a:ea typeface="Arial"/>
              <a:cs typeface="Arial"/>
              <a:sym typeface="Arial"/>
            </a:endParaRPr>
          </a:p>
          <a:p>
            <a:pPr indent="0" lvl="0" marL="0" rtl="0" algn="l">
              <a:spcBef>
                <a:spcPts val="1200"/>
              </a:spcBef>
              <a:spcAft>
                <a:spcPts val="1200"/>
              </a:spcAft>
              <a:buNone/>
            </a:pPr>
            <a:r>
              <a:t/>
            </a:r>
            <a:endParaRPr sz="1600">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7"/>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 </a:t>
            </a:r>
            <a:endParaRPr/>
          </a:p>
        </p:txBody>
      </p:sp>
      <p:sp>
        <p:nvSpPr>
          <p:cNvPr id="94" name="Google Shape;94;p17"/>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sz="2200"/>
              <a:t>1</a:t>
            </a:r>
            <a:r>
              <a:rPr lang="en" sz="2400"/>
              <a:t>00M distinct premium users data</a:t>
            </a:r>
            <a:endParaRPr sz="2400"/>
          </a:p>
          <a:p>
            <a:pPr indent="-381000" lvl="0" marL="457200" rtl="0" algn="l">
              <a:spcBef>
                <a:spcPts val="0"/>
              </a:spcBef>
              <a:spcAft>
                <a:spcPts val="0"/>
              </a:spcAft>
              <a:buSzPts val="2400"/>
              <a:buChar char="●"/>
            </a:pPr>
            <a:r>
              <a:rPr lang="en" sz="2400"/>
              <a:t>Time period of data collection: 28 days of July 2018 + 28 days more for temporal analysis</a:t>
            </a:r>
            <a:endParaRPr sz="2400"/>
          </a:p>
          <a:p>
            <a:pPr indent="-381000" lvl="0" marL="457200" rtl="0" algn="l">
              <a:spcBef>
                <a:spcPts val="0"/>
              </a:spcBef>
              <a:spcAft>
                <a:spcPts val="0"/>
              </a:spcAft>
              <a:buSzPts val="2400"/>
              <a:buChar char="●"/>
            </a:pPr>
            <a:r>
              <a:rPr lang="en" sz="2400"/>
              <a:t>Data divided into </a:t>
            </a:r>
            <a:endParaRPr sz="2400"/>
          </a:p>
          <a:p>
            <a:pPr indent="-355600" lvl="1" marL="914400" rtl="0" algn="l">
              <a:spcBef>
                <a:spcPts val="0"/>
              </a:spcBef>
              <a:spcAft>
                <a:spcPts val="0"/>
              </a:spcAft>
              <a:buSzPts val="2000"/>
              <a:buChar char="○"/>
            </a:pPr>
            <a:r>
              <a:rPr lang="en" sz="2000"/>
              <a:t>User-driven data collection</a:t>
            </a:r>
            <a:endParaRPr sz="2000"/>
          </a:p>
          <a:p>
            <a:pPr indent="-355600" lvl="1" marL="914400" rtl="0" algn="l">
              <a:spcBef>
                <a:spcPts val="0"/>
              </a:spcBef>
              <a:spcAft>
                <a:spcPts val="0"/>
              </a:spcAft>
              <a:buSzPts val="2000"/>
              <a:buChar char="○"/>
            </a:pPr>
            <a:r>
              <a:rPr lang="en" sz="2000"/>
              <a:t>Algorithm-driven data collection</a:t>
            </a:r>
            <a:endParaRPr sz="22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18"/>
          <p:cNvSpPr txBox="1"/>
          <p:nvPr>
            <p:ph type="title"/>
          </p:nvPr>
        </p:nvSpPr>
        <p:spPr>
          <a:xfrm>
            <a:off x="311700" y="22200"/>
            <a:ext cx="3449400" cy="755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sz="3200"/>
              <a:t>Music Embeddings</a:t>
            </a:r>
            <a:endParaRPr sz="3200"/>
          </a:p>
        </p:txBody>
      </p:sp>
      <p:sp>
        <p:nvSpPr>
          <p:cNvPr id="100" name="Google Shape;100;p18"/>
          <p:cNvSpPr txBox="1"/>
          <p:nvPr>
            <p:ph idx="1" type="body"/>
          </p:nvPr>
        </p:nvSpPr>
        <p:spPr>
          <a:xfrm>
            <a:off x="0" y="703800"/>
            <a:ext cx="2829000" cy="42873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sz="1400">
                <a:highlight>
                  <a:srgbClr val="FFFFFF"/>
                </a:highlight>
                <a:latin typeface="Georgia"/>
                <a:ea typeface="Georgia"/>
                <a:cs typeface="Georgia"/>
                <a:sym typeface="Georgia"/>
              </a:rPr>
              <a:t>E</a:t>
            </a:r>
            <a:r>
              <a:rPr lang="en" sz="1400">
                <a:highlight>
                  <a:srgbClr val="FFFFFF"/>
                </a:highlight>
                <a:latin typeface="Georgia"/>
                <a:ea typeface="Georgia"/>
                <a:cs typeface="Georgia"/>
                <a:sym typeface="Georgia"/>
              </a:rPr>
              <a:t>mbeddings used to encode latent representations between users and content.</a:t>
            </a:r>
            <a:endParaRPr sz="1400"/>
          </a:p>
          <a:p>
            <a:pPr indent="-317500" lvl="0" marL="457200" rtl="0" algn="l">
              <a:spcBef>
                <a:spcPts val="0"/>
              </a:spcBef>
              <a:spcAft>
                <a:spcPts val="0"/>
              </a:spcAft>
              <a:buSzPts val="1400"/>
              <a:buChar char="●"/>
            </a:pPr>
            <a:r>
              <a:rPr lang="en" sz="1400"/>
              <a:t>Bag-of-words Word2vec model</a:t>
            </a:r>
            <a:endParaRPr sz="1400"/>
          </a:p>
          <a:p>
            <a:pPr indent="-317500" lvl="0" marL="457200" rtl="0" algn="l">
              <a:spcBef>
                <a:spcPts val="0"/>
              </a:spcBef>
              <a:spcAft>
                <a:spcPts val="0"/>
              </a:spcAft>
              <a:buSzPts val="1400"/>
              <a:buChar char="●"/>
            </a:pPr>
            <a:r>
              <a:rPr lang="en" sz="1400"/>
              <a:t>User generated playlist - documents</a:t>
            </a:r>
            <a:endParaRPr sz="1400"/>
          </a:p>
          <a:p>
            <a:pPr indent="-317500" lvl="0" marL="457200" rtl="0" algn="l">
              <a:spcBef>
                <a:spcPts val="0"/>
              </a:spcBef>
              <a:spcAft>
                <a:spcPts val="0"/>
              </a:spcAft>
              <a:buSzPts val="1400"/>
              <a:buChar char="●"/>
            </a:pPr>
            <a:r>
              <a:rPr lang="en" sz="1400"/>
              <a:t>Songs in the playlist-  terms</a:t>
            </a:r>
            <a:endParaRPr sz="1400"/>
          </a:p>
          <a:p>
            <a:pPr indent="-317500" lvl="0" marL="457200" rtl="0" algn="l">
              <a:spcBef>
                <a:spcPts val="0"/>
              </a:spcBef>
              <a:spcAft>
                <a:spcPts val="0"/>
              </a:spcAft>
              <a:buSzPts val="1400"/>
              <a:buChar char="●"/>
            </a:pPr>
            <a:r>
              <a:rPr lang="en" sz="1400"/>
              <a:t>850M playlists used with some filtration</a:t>
            </a:r>
            <a:endParaRPr sz="1400"/>
          </a:p>
          <a:p>
            <a:pPr indent="-317500" lvl="0" marL="457200" rtl="0" algn="l">
              <a:spcBef>
                <a:spcPts val="0"/>
              </a:spcBef>
              <a:spcAft>
                <a:spcPts val="0"/>
              </a:spcAft>
              <a:buSzPts val="1400"/>
              <a:buChar char="●"/>
            </a:pPr>
            <a:r>
              <a:rPr lang="en" sz="1400"/>
              <a:t>User: </a:t>
            </a:r>
            <a:r>
              <a:rPr lang="en" sz="1400">
                <a:highlight>
                  <a:srgbClr val="FFFFFF"/>
                </a:highlight>
                <a:latin typeface="Georgia"/>
                <a:ea typeface="Georgia"/>
                <a:cs typeface="Georgia"/>
                <a:sym typeface="Georgia"/>
              </a:rPr>
              <a:t> average of the song embeddings that they listen</a:t>
            </a:r>
            <a:endParaRPr sz="1400">
              <a:highlight>
                <a:srgbClr val="FFFFFF"/>
              </a:highlight>
              <a:latin typeface="Georgia"/>
              <a:ea typeface="Georgia"/>
              <a:cs typeface="Georgia"/>
              <a:sym typeface="Georgia"/>
            </a:endParaRPr>
          </a:p>
          <a:p>
            <a:pPr indent="-317500" lvl="0" marL="457200" rtl="0" algn="l">
              <a:spcBef>
                <a:spcPts val="0"/>
              </a:spcBef>
              <a:spcAft>
                <a:spcPts val="0"/>
              </a:spcAft>
              <a:buSzPts val="1400"/>
              <a:buFont typeface="Georgia"/>
              <a:buChar char="●"/>
            </a:pPr>
            <a:r>
              <a:rPr lang="en" sz="1400">
                <a:highlight>
                  <a:srgbClr val="FFFFFF"/>
                </a:highlight>
                <a:latin typeface="Georgia"/>
                <a:ea typeface="Georgia"/>
                <a:cs typeface="Georgia"/>
                <a:sym typeface="Georgia"/>
              </a:rPr>
              <a:t>Vectors - 40 dimensional vectors</a:t>
            </a:r>
            <a:endParaRPr sz="1400">
              <a:highlight>
                <a:srgbClr val="FFFFFF"/>
              </a:highlight>
              <a:latin typeface="Georgia"/>
              <a:ea typeface="Georgia"/>
              <a:cs typeface="Georgia"/>
              <a:sym typeface="Georgia"/>
            </a:endParaRPr>
          </a:p>
          <a:p>
            <a:pPr indent="-317500" lvl="0" marL="457200" rtl="0" algn="l">
              <a:spcBef>
                <a:spcPts val="0"/>
              </a:spcBef>
              <a:spcAft>
                <a:spcPts val="0"/>
              </a:spcAft>
              <a:buSzPts val="1400"/>
              <a:buFont typeface="Georgia"/>
              <a:buChar char="●"/>
            </a:pPr>
            <a:r>
              <a:rPr lang="en" sz="1400">
                <a:highlight>
                  <a:srgbClr val="FFFFFF"/>
                </a:highlight>
                <a:latin typeface="Georgia"/>
                <a:ea typeface="Georgia"/>
                <a:cs typeface="Georgia"/>
                <a:sym typeface="Georgia"/>
              </a:rPr>
              <a:t>Cosine similarity</a:t>
            </a:r>
            <a:endParaRPr sz="1400">
              <a:highlight>
                <a:srgbClr val="FFFFFF"/>
              </a:highlight>
              <a:latin typeface="Georgia"/>
              <a:ea typeface="Georgia"/>
              <a:cs typeface="Georgia"/>
              <a:sym typeface="Georgia"/>
            </a:endParaRPr>
          </a:p>
        </p:txBody>
      </p:sp>
      <p:pic>
        <p:nvPicPr>
          <p:cNvPr id="101" name="Google Shape;101;p18"/>
          <p:cNvPicPr preferRelativeResize="0"/>
          <p:nvPr/>
        </p:nvPicPr>
        <p:blipFill rotWithShape="1">
          <a:blip r:embed="rId3">
            <a:alphaModFix/>
          </a:blip>
          <a:srcRect b="0" l="4035" r="5063" t="0"/>
          <a:stretch/>
        </p:blipFill>
        <p:spPr>
          <a:xfrm>
            <a:off x="2873125" y="777900"/>
            <a:ext cx="6017025" cy="413699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19"/>
          <p:cNvSpPr txBox="1"/>
          <p:nvPr>
            <p:ph type="title"/>
          </p:nvPr>
        </p:nvSpPr>
        <p:spPr>
          <a:xfrm>
            <a:off x="311700" y="98400"/>
            <a:ext cx="61245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200"/>
              <a:t>Generalist - Specialist Score</a:t>
            </a:r>
            <a:endParaRPr sz="3200"/>
          </a:p>
        </p:txBody>
      </p:sp>
      <p:sp>
        <p:nvSpPr>
          <p:cNvPr id="107" name="Google Shape;107;p19"/>
          <p:cNvSpPr txBox="1"/>
          <p:nvPr>
            <p:ph idx="1" type="body"/>
          </p:nvPr>
        </p:nvSpPr>
        <p:spPr>
          <a:xfrm>
            <a:off x="0" y="856200"/>
            <a:ext cx="4014300" cy="31794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SzPts val="1400"/>
              <a:buChar char="●"/>
            </a:pPr>
            <a:r>
              <a:rPr lang="en" sz="1400"/>
              <a:t>Used to quantify musical diversity of user</a:t>
            </a:r>
            <a:endParaRPr sz="1400"/>
          </a:p>
          <a:p>
            <a:pPr indent="-317500" lvl="0" marL="457200" rtl="0" algn="l">
              <a:spcBef>
                <a:spcPts val="0"/>
              </a:spcBef>
              <a:spcAft>
                <a:spcPts val="0"/>
              </a:spcAft>
              <a:buSzPts val="1400"/>
              <a:buChar char="●"/>
            </a:pPr>
            <a:r>
              <a:rPr lang="en" sz="1400"/>
              <a:t>Specialist - if listens to very similar songs</a:t>
            </a:r>
            <a:endParaRPr sz="1400"/>
          </a:p>
          <a:p>
            <a:pPr indent="-317500" lvl="0" marL="457200" rtl="0" algn="l">
              <a:spcBef>
                <a:spcPts val="0"/>
              </a:spcBef>
              <a:spcAft>
                <a:spcPts val="0"/>
              </a:spcAft>
              <a:buSzPts val="1400"/>
              <a:buChar char="●"/>
            </a:pPr>
            <a:r>
              <a:rPr lang="en" sz="1400"/>
              <a:t>Generalist - if listens to a diverse set of songs</a:t>
            </a:r>
            <a:endParaRPr sz="1400"/>
          </a:p>
          <a:p>
            <a:pPr indent="-317500" lvl="0" marL="457200" rtl="0" algn="l">
              <a:spcBef>
                <a:spcPts val="0"/>
              </a:spcBef>
              <a:spcAft>
                <a:spcPts val="0"/>
              </a:spcAft>
              <a:buSzPts val="1400"/>
              <a:buChar char="●"/>
            </a:pPr>
            <a:r>
              <a:rPr lang="en" sz="1400">
                <a:highlight>
                  <a:srgbClr val="FFFFFF"/>
                </a:highlight>
                <a:latin typeface="Georgia"/>
                <a:ea typeface="Georgia"/>
                <a:cs typeface="Georgia"/>
                <a:sym typeface="Georgia"/>
              </a:rPr>
              <a:t>GS-score measures the average cosine similarity between a song vector and the average of the user's song vectors.</a:t>
            </a:r>
            <a:endParaRPr sz="1400">
              <a:highlight>
                <a:srgbClr val="FFFFFF"/>
              </a:highlight>
              <a:latin typeface="Georgia"/>
              <a:ea typeface="Georgia"/>
              <a:cs typeface="Georgia"/>
              <a:sym typeface="Georgia"/>
            </a:endParaRPr>
          </a:p>
        </p:txBody>
      </p:sp>
      <p:pic>
        <p:nvPicPr>
          <p:cNvPr id="108" name="Google Shape;108;p19"/>
          <p:cNvPicPr preferRelativeResize="0"/>
          <p:nvPr/>
        </p:nvPicPr>
        <p:blipFill>
          <a:blip r:embed="rId3">
            <a:alphaModFix/>
          </a:blip>
          <a:stretch>
            <a:fillRect/>
          </a:stretch>
        </p:blipFill>
        <p:spPr>
          <a:xfrm>
            <a:off x="4014425" y="1288275"/>
            <a:ext cx="5010525" cy="3407550"/>
          </a:xfrm>
          <a:prstGeom prst="rect">
            <a:avLst/>
          </a:prstGeom>
          <a:noFill/>
          <a:ln>
            <a:noFill/>
          </a:ln>
        </p:spPr>
      </p:pic>
      <p:pic>
        <p:nvPicPr>
          <p:cNvPr id="109" name="Google Shape;109;p19"/>
          <p:cNvPicPr preferRelativeResize="0"/>
          <p:nvPr/>
        </p:nvPicPr>
        <p:blipFill>
          <a:blip r:embed="rId4">
            <a:alphaModFix/>
          </a:blip>
          <a:stretch>
            <a:fillRect/>
          </a:stretch>
        </p:blipFill>
        <p:spPr>
          <a:xfrm>
            <a:off x="721775" y="3249200"/>
            <a:ext cx="2476500" cy="723900"/>
          </a:xfrm>
          <a:prstGeom prst="rect">
            <a:avLst/>
          </a:prstGeom>
          <a:noFill/>
          <a:ln>
            <a:noFill/>
          </a:ln>
        </p:spPr>
      </p:pic>
      <p:pic>
        <p:nvPicPr>
          <p:cNvPr id="110" name="Google Shape;110;p19"/>
          <p:cNvPicPr preferRelativeResize="0"/>
          <p:nvPr/>
        </p:nvPicPr>
        <p:blipFill>
          <a:blip r:embed="rId5">
            <a:alphaModFix/>
          </a:blip>
          <a:stretch>
            <a:fillRect/>
          </a:stretch>
        </p:blipFill>
        <p:spPr>
          <a:xfrm>
            <a:off x="411050" y="4042175"/>
            <a:ext cx="3463177" cy="9834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20"/>
          <p:cNvSpPr txBox="1"/>
          <p:nvPr>
            <p:ph type="title"/>
          </p:nvPr>
        </p:nvSpPr>
        <p:spPr>
          <a:xfrm>
            <a:off x="311700" y="445025"/>
            <a:ext cx="8520600" cy="707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3200"/>
              <a:t>Diversity by Activity Level</a:t>
            </a:r>
            <a:endParaRPr sz="3200"/>
          </a:p>
        </p:txBody>
      </p:sp>
      <p:pic>
        <p:nvPicPr>
          <p:cNvPr id="116" name="Google Shape;116;p20"/>
          <p:cNvPicPr preferRelativeResize="0"/>
          <p:nvPr/>
        </p:nvPicPr>
        <p:blipFill>
          <a:blip r:embed="rId3">
            <a:alphaModFix/>
          </a:blip>
          <a:stretch>
            <a:fillRect/>
          </a:stretch>
        </p:blipFill>
        <p:spPr>
          <a:xfrm>
            <a:off x="997117" y="1152425"/>
            <a:ext cx="6636507" cy="39910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21"/>
          <p:cNvSpPr txBox="1"/>
          <p:nvPr>
            <p:ph type="title"/>
          </p:nvPr>
        </p:nvSpPr>
        <p:spPr>
          <a:xfrm>
            <a:off x="311700" y="1874800"/>
            <a:ext cx="2808000" cy="755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200"/>
              <a:t>Organic </a:t>
            </a:r>
            <a:endParaRPr sz="3200"/>
          </a:p>
          <a:p>
            <a:pPr indent="0" lvl="0" marL="0" rtl="0" algn="ctr">
              <a:spcBef>
                <a:spcPts val="0"/>
              </a:spcBef>
              <a:spcAft>
                <a:spcPts val="0"/>
              </a:spcAft>
              <a:buNone/>
            </a:pPr>
            <a:r>
              <a:rPr lang="en" sz="3200"/>
              <a:t>Vs</a:t>
            </a:r>
            <a:endParaRPr sz="3200"/>
          </a:p>
          <a:p>
            <a:pPr indent="0" lvl="0" marL="0" rtl="0" algn="ctr">
              <a:spcBef>
                <a:spcPts val="0"/>
              </a:spcBef>
              <a:spcAft>
                <a:spcPts val="0"/>
              </a:spcAft>
              <a:buNone/>
            </a:pPr>
            <a:r>
              <a:rPr lang="en" sz="3200"/>
              <a:t> Programmed Diversity</a:t>
            </a:r>
            <a:endParaRPr sz="3200"/>
          </a:p>
        </p:txBody>
      </p:sp>
      <p:pic>
        <p:nvPicPr>
          <p:cNvPr id="122" name="Google Shape;122;p21"/>
          <p:cNvPicPr preferRelativeResize="0"/>
          <p:nvPr/>
        </p:nvPicPr>
        <p:blipFill>
          <a:blip r:embed="rId3">
            <a:alphaModFix/>
          </a:blip>
          <a:stretch>
            <a:fillRect/>
          </a:stretch>
        </p:blipFill>
        <p:spPr>
          <a:xfrm>
            <a:off x="3118075" y="445025"/>
            <a:ext cx="5920374" cy="4455776"/>
          </a:xfrm>
          <a:prstGeom prst="rect">
            <a:avLst/>
          </a:prstGeom>
          <a:noFill/>
          <a:ln>
            <a:noFill/>
          </a:ln>
        </p:spPr>
      </p:pic>
      <p:sp>
        <p:nvSpPr>
          <p:cNvPr id="123" name="Google Shape;123;p21"/>
          <p:cNvSpPr txBox="1"/>
          <p:nvPr>
            <p:ph idx="1" type="body"/>
          </p:nvPr>
        </p:nvSpPr>
        <p:spPr>
          <a:xfrm>
            <a:off x="311700" y="2798275"/>
            <a:ext cx="2808000" cy="17706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1200"/>
              </a:spcAft>
              <a:buNone/>
            </a:pPr>
            <a:r>
              <a:rPr b="1" lang="en" sz="1450">
                <a:highlight>
                  <a:srgbClr val="FFFFFF"/>
                </a:highlight>
                <a:latin typeface="Arial"/>
                <a:ea typeface="Arial"/>
                <a:cs typeface="Arial"/>
                <a:sym typeface="Arial"/>
              </a:rPr>
              <a:t>The </a:t>
            </a:r>
            <a:r>
              <a:rPr b="1" i="1" lang="en" sz="1450">
                <a:highlight>
                  <a:srgbClr val="FFFFFF"/>
                </a:highlight>
                <a:latin typeface="Arial"/>
                <a:ea typeface="Arial"/>
                <a:cs typeface="Arial"/>
                <a:sym typeface="Arial"/>
              </a:rPr>
              <a:t>y</a:t>
            </a:r>
            <a:r>
              <a:rPr b="1" lang="en" sz="1450">
                <a:highlight>
                  <a:srgbClr val="FFFFFF"/>
                </a:highlight>
                <a:latin typeface="Arial"/>
                <a:ea typeface="Arial"/>
                <a:cs typeface="Arial"/>
                <a:sym typeface="Arial"/>
              </a:rPr>
              <a:t> = </a:t>
            </a:r>
            <a:r>
              <a:rPr b="1" i="1" lang="en" sz="1450">
                <a:highlight>
                  <a:srgbClr val="FFFFFF"/>
                </a:highlight>
                <a:latin typeface="Arial"/>
                <a:ea typeface="Arial"/>
                <a:cs typeface="Arial"/>
                <a:sym typeface="Arial"/>
              </a:rPr>
              <a:t>x</a:t>
            </a:r>
            <a:r>
              <a:rPr b="1" lang="en" sz="1450">
                <a:highlight>
                  <a:srgbClr val="FFFFFF"/>
                </a:highlight>
                <a:latin typeface="Arial"/>
                <a:ea typeface="Arial"/>
                <a:cs typeface="Arial"/>
                <a:sym typeface="Arial"/>
              </a:rPr>
              <a:t> line is shown in white. The vast majority of users are above this line, indicating that their programmed listening is less diverse than their organic listening.</a:t>
            </a:r>
            <a:endParaRPr>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name="Tropic">
  <a:themeElements>
    <a:clrScheme name="Tropic">
      <a:dk1>
        <a:srgbClr val="A1E8D9"/>
      </a:dk1>
      <a:lt1>
        <a:srgbClr val="FFFFFF"/>
      </a:lt1>
      <a:dk2>
        <a:srgbClr val="695D46"/>
      </a:dk2>
      <a:lt2>
        <a:srgbClr val="B3A77D"/>
      </a:lt2>
      <a:accent1>
        <a:srgbClr val="EF6C00"/>
      </a:accent1>
      <a:accent2>
        <a:srgbClr val="CE93D8"/>
      </a:accent2>
      <a:accent3>
        <a:srgbClr val="4DB6AC"/>
      </a:accent3>
      <a:accent4>
        <a:srgbClr val="FF9800"/>
      </a:accent4>
      <a:accent5>
        <a:srgbClr val="009668"/>
      </a:accent5>
      <a:accent6>
        <a:srgbClr val="EEFF41"/>
      </a:accent6>
      <a:hlink>
        <a:srgbClr val="009668"/>
      </a:hlink>
      <a:folHlink>
        <a:srgbClr val="00966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